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1"/>
  </p:sldMasterIdLst>
  <p:notesMasterIdLst>
    <p:notesMasterId r:id="rId24"/>
  </p:notesMasterIdLst>
  <p:handoutMasterIdLst>
    <p:handoutMasterId r:id="rId25"/>
  </p:handoutMasterIdLst>
  <p:sldIdLst>
    <p:sldId id="1371" r:id="rId12"/>
    <p:sldId id="3462" r:id="rId13"/>
    <p:sldId id="3444" r:id="rId14"/>
    <p:sldId id="3458" r:id="rId15"/>
    <p:sldId id="3464" r:id="rId16"/>
    <p:sldId id="3460" r:id="rId17"/>
    <p:sldId id="3467" r:id="rId18"/>
    <p:sldId id="3463" r:id="rId19"/>
    <p:sldId id="3465" r:id="rId20"/>
    <p:sldId id="2343" r:id="rId21"/>
    <p:sldId id="3466" r:id="rId22"/>
    <p:sldId id="3468" r:id="rId23"/>
  </p:sldIdLst>
  <p:sldSz cx="12192000" cy="6858000"/>
  <p:notesSz cx="7010400" cy="9296400"/>
  <p:custShowLst>
    <p:custShow name="Short show" id="0">
      <p:sldLst/>
    </p:custShow>
    <p:custShow name="Business Writers" id="1">
      <p:sldLst/>
    </p:custShow>
    <p:custShow name="Exec ed" id="2">
      <p:sldLst/>
    </p:custShow>
  </p:custShowLst>
  <p:custDataLst>
    <p:custData r:id="rId6"/>
    <p:custData r:id="rId8"/>
    <p:custData r:id="rId4"/>
    <p:custData r:id="rId9"/>
    <p:custData r:id="rId1"/>
    <p:custData r:id="rId5"/>
    <p:custData r:id="rId7"/>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76"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Rynasewycz" initials="IR" lastIdx="2" clrIdx="0">
    <p:extLst>
      <p:ext uri="{19B8F6BF-5375-455C-9EA6-DF929625EA0E}">
        <p15:presenceInfo xmlns:p15="http://schemas.microsoft.com/office/powerpoint/2012/main" userId="S::irynasewycz@wisdomtree.com::dd729188-3b80-4fa3-9ca9-c814b73731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a:srgbClr val="FF66FF"/>
    <a:srgbClr val="FF99FF"/>
    <a:srgbClr val="FF9900"/>
    <a:srgbClr val="99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936" autoAdjust="0"/>
  </p:normalViewPr>
  <p:slideViewPr>
    <p:cSldViewPr snapToObjects="1">
      <p:cViewPr varScale="1">
        <p:scale>
          <a:sx n="69" d="100"/>
          <a:sy n="69" d="100"/>
        </p:scale>
        <p:origin x="564" y="48"/>
      </p:cViewPr>
      <p:guideLst>
        <p:guide orient="horz" pos="2160"/>
        <p:guide pos="3776"/>
      </p:guideLst>
    </p:cSldViewPr>
  </p:slideViewPr>
  <p:outlineViewPr>
    <p:cViewPr>
      <p:scale>
        <a:sx n="25" d="100"/>
        <a:sy n="25" d="100"/>
      </p:scale>
      <p:origin x="0" y="-2848"/>
    </p:cViewPr>
  </p:outlineViewPr>
  <p:notesTextViewPr>
    <p:cViewPr>
      <p:scale>
        <a:sx n="100" d="100"/>
        <a:sy n="100" d="100"/>
      </p:scale>
      <p:origin x="0" y="0"/>
    </p:cViewPr>
  </p:notesTextViewPr>
  <p:sorterViewPr>
    <p:cViewPr>
      <p:scale>
        <a:sx n="100" d="100"/>
        <a:sy n="100" d="100"/>
      </p:scale>
      <p:origin x="0" y="-292"/>
    </p:cViewPr>
  </p:sorterViewPr>
  <p:notesViewPr>
    <p:cSldViewPr snapToObjects="1">
      <p:cViewPr varScale="1">
        <p:scale>
          <a:sx n="44" d="100"/>
          <a:sy n="44" d="100"/>
        </p:scale>
        <p:origin x="2824"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27413984462"/>
          <c:y val="4.4404973357015987E-2"/>
          <c:w val="0.75471698113207553"/>
          <c:h val="0.8809946714031972"/>
        </c:manualLayout>
      </c:layout>
      <c:lineChart>
        <c:grouping val="standard"/>
        <c:varyColors val="0"/>
        <c:ser>
          <c:idx val="0"/>
          <c:order val="0"/>
          <c:tx>
            <c:strRef>
              <c:f>Sheet1!$B$1</c:f>
              <c:strCache>
                <c:ptCount val="1"/>
                <c:pt idx="0">
                  <c:v>Stocks</c:v>
                </c:pt>
              </c:strCache>
            </c:strRef>
          </c:tx>
          <c:spPr>
            <a:ln w="34238">
              <a:solidFill>
                <a:srgbClr val="FFFFFF"/>
              </a:solidFill>
              <a:prstDash val="solid"/>
            </a:ln>
          </c:spPr>
          <c:marker>
            <c:symbol val="none"/>
          </c:marker>
          <c:dLbls>
            <c:dLbl>
              <c:idx val="169"/>
              <c:layout>
                <c:manualLayout>
                  <c:x val="-0.11665512068176975"/>
                  <c:y val="-9.3551271145889542E-2"/>
                </c:manualLayout>
              </c:layout>
              <c:tx>
                <c:rich>
                  <a:bodyPr/>
                  <a:lstStyle/>
                  <a:p>
                    <a:pPr>
                      <a:defRPr sz="2336" b="1" i="0" u="none" strike="noStrike" baseline="0">
                        <a:solidFill>
                          <a:srgbClr val="FFFFFF"/>
                        </a:solidFill>
                        <a:latin typeface="Arial"/>
                        <a:ea typeface="Arial"/>
                        <a:cs typeface="Arial"/>
                      </a:defRPr>
                    </a:pPr>
                    <a:r>
                      <a:rPr lang="en-US"/>
                      <a:t>STOCKS</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F1-42BF-95B8-98A969B5F6B7}"/>
                </c:ext>
              </c:extLst>
            </c:dLbl>
            <c:dLbl>
              <c:idx val="198"/>
              <c:layout>
                <c:manualLayout>
                  <c:x val="7.2078921169336596E-4"/>
                  <c:y val="-7.5116548964095947E-2"/>
                </c:manualLayout>
              </c:layout>
              <c:tx>
                <c:rich>
                  <a:bodyPr/>
                  <a:lstStyle/>
                  <a:p>
                    <a:pPr>
                      <a:defRPr sz="1438" b="1" i="0" u="none" strike="noStrike" baseline="0">
                        <a:solidFill>
                          <a:schemeClr val="tx1"/>
                        </a:solidFill>
                        <a:latin typeface="Times New Roman"/>
                        <a:ea typeface="Times New Roman"/>
                        <a:cs typeface="Times New Roman"/>
                      </a:defRPr>
                    </a:pPr>
                    <a:r>
                      <a:rPr lang="en-US" dirty="0"/>
                      <a:t>$1,766,354</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F1-42BF-95B8-98A969B5F6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Sheet1!$A$2:$A$223</c:f>
              <c:numCache>
                <c:formatCode>General</c:formatCode>
                <c:ptCount val="222"/>
                <c:pt idx="0">
                  <c:v>1802</c:v>
                </c:pt>
                <c:pt idx="1">
                  <c:v>1802</c:v>
                </c:pt>
                <c:pt idx="2">
                  <c:v>1803</c:v>
                </c:pt>
                <c:pt idx="3">
                  <c:v>1804</c:v>
                </c:pt>
                <c:pt idx="4">
                  <c:v>1805</c:v>
                </c:pt>
                <c:pt idx="5">
                  <c:v>1806</c:v>
                </c:pt>
                <c:pt idx="6">
                  <c:v>1807</c:v>
                </c:pt>
                <c:pt idx="7">
                  <c:v>1808</c:v>
                </c:pt>
                <c:pt idx="8">
                  <c:v>1809</c:v>
                </c:pt>
                <c:pt idx="9">
                  <c:v>10</c:v>
                </c:pt>
                <c:pt idx="10">
                  <c:v>1811</c:v>
                </c:pt>
                <c:pt idx="11">
                  <c:v>1812</c:v>
                </c:pt>
                <c:pt idx="12">
                  <c:v>1813</c:v>
                </c:pt>
                <c:pt idx="13">
                  <c:v>1814</c:v>
                </c:pt>
                <c:pt idx="14">
                  <c:v>1815</c:v>
                </c:pt>
                <c:pt idx="15">
                  <c:v>1816</c:v>
                </c:pt>
                <c:pt idx="16">
                  <c:v>1817</c:v>
                </c:pt>
                <c:pt idx="17">
                  <c:v>1818</c:v>
                </c:pt>
                <c:pt idx="18">
                  <c:v>1819</c:v>
                </c:pt>
                <c:pt idx="19">
                  <c:v>20</c:v>
                </c:pt>
                <c:pt idx="20">
                  <c:v>1821</c:v>
                </c:pt>
                <c:pt idx="21">
                  <c:v>1822</c:v>
                </c:pt>
                <c:pt idx="22">
                  <c:v>1823</c:v>
                </c:pt>
                <c:pt idx="23">
                  <c:v>1824</c:v>
                </c:pt>
                <c:pt idx="24">
                  <c:v>1825</c:v>
                </c:pt>
                <c:pt idx="25">
                  <c:v>1826</c:v>
                </c:pt>
                <c:pt idx="26">
                  <c:v>1827</c:v>
                </c:pt>
                <c:pt idx="27">
                  <c:v>1828</c:v>
                </c:pt>
                <c:pt idx="28">
                  <c:v>1829</c:v>
                </c:pt>
                <c:pt idx="29">
                  <c:v>30</c:v>
                </c:pt>
                <c:pt idx="30">
                  <c:v>1831</c:v>
                </c:pt>
                <c:pt idx="31">
                  <c:v>1832</c:v>
                </c:pt>
                <c:pt idx="32">
                  <c:v>1833</c:v>
                </c:pt>
                <c:pt idx="33">
                  <c:v>1834</c:v>
                </c:pt>
                <c:pt idx="34">
                  <c:v>1835</c:v>
                </c:pt>
                <c:pt idx="35">
                  <c:v>1836</c:v>
                </c:pt>
                <c:pt idx="36">
                  <c:v>1837</c:v>
                </c:pt>
                <c:pt idx="37">
                  <c:v>1838</c:v>
                </c:pt>
                <c:pt idx="38">
                  <c:v>1839</c:v>
                </c:pt>
                <c:pt idx="39">
                  <c:v>40</c:v>
                </c:pt>
                <c:pt idx="40">
                  <c:v>1841</c:v>
                </c:pt>
                <c:pt idx="41">
                  <c:v>1842</c:v>
                </c:pt>
                <c:pt idx="42">
                  <c:v>1843</c:v>
                </c:pt>
                <c:pt idx="43">
                  <c:v>1844</c:v>
                </c:pt>
                <c:pt idx="44">
                  <c:v>1845</c:v>
                </c:pt>
                <c:pt idx="45">
                  <c:v>1846</c:v>
                </c:pt>
                <c:pt idx="46">
                  <c:v>1847</c:v>
                </c:pt>
                <c:pt idx="47">
                  <c:v>1848</c:v>
                </c:pt>
                <c:pt idx="48">
                  <c:v>1849</c:v>
                </c:pt>
                <c:pt idx="49">
                  <c:v>50</c:v>
                </c:pt>
                <c:pt idx="50">
                  <c:v>1851</c:v>
                </c:pt>
                <c:pt idx="51">
                  <c:v>1852</c:v>
                </c:pt>
                <c:pt idx="52">
                  <c:v>1853</c:v>
                </c:pt>
                <c:pt idx="53">
                  <c:v>1854</c:v>
                </c:pt>
                <c:pt idx="54">
                  <c:v>1855</c:v>
                </c:pt>
                <c:pt idx="55">
                  <c:v>1856</c:v>
                </c:pt>
                <c:pt idx="56">
                  <c:v>1857</c:v>
                </c:pt>
                <c:pt idx="57">
                  <c:v>1858</c:v>
                </c:pt>
                <c:pt idx="58">
                  <c:v>1859</c:v>
                </c:pt>
                <c:pt idx="59">
                  <c:v>60</c:v>
                </c:pt>
                <c:pt idx="60">
                  <c:v>1861</c:v>
                </c:pt>
                <c:pt idx="61">
                  <c:v>1862</c:v>
                </c:pt>
                <c:pt idx="62">
                  <c:v>1863</c:v>
                </c:pt>
                <c:pt idx="63">
                  <c:v>1864</c:v>
                </c:pt>
                <c:pt idx="64">
                  <c:v>1865</c:v>
                </c:pt>
                <c:pt idx="65">
                  <c:v>1866</c:v>
                </c:pt>
                <c:pt idx="66">
                  <c:v>1867</c:v>
                </c:pt>
                <c:pt idx="67">
                  <c:v>1868</c:v>
                </c:pt>
                <c:pt idx="68">
                  <c:v>1869</c:v>
                </c:pt>
                <c:pt idx="69">
                  <c:v>70</c:v>
                </c:pt>
                <c:pt idx="70">
                  <c:v>1871</c:v>
                </c:pt>
                <c:pt idx="71">
                  <c:v>1872</c:v>
                </c:pt>
                <c:pt idx="72">
                  <c:v>1873</c:v>
                </c:pt>
                <c:pt idx="73">
                  <c:v>1874</c:v>
                </c:pt>
                <c:pt idx="74">
                  <c:v>1875</c:v>
                </c:pt>
                <c:pt idx="75">
                  <c:v>1876</c:v>
                </c:pt>
                <c:pt idx="76">
                  <c:v>1877</c:v>
                </c:pt>
                <c:pt idx="77">
                  <c:v>1878</c:v>
                </c:pt>
                <c:pt idx="78">
                  <c:v>1879</c:v>
                </c:pt>
                <c:pt idx="79">
                  <c:v>80</c:v>
                </c:pt>
                <c:pt idx="80">
                  <c:v>1881</c:v>
                </c:pt>
                <c:pt idx="81">
                  <c:v>1882</c:v>
                </c:pt>
                <c:pt idx="82">
                  <c:v>1883</c:v>
                </c:pt>
                <c:pt idx="83">
                  <c:v>1884</c:v>
                </c:pt>
                <c:pt idx="84">
                  <c:v>1885</c:v>
                </c:pt>
                <c:pt idx="85">
                  <c:v>1886</c:v>
                </c:pt>
                <c:pt idx="86">
                  <c:v>1887</c:v>
                </c:pt>
                <c:pt idx="87">
                  <c:v>1888</c:v>
                </c:pt>
                <c:pt idx="88">
                  <c:v>1889</c:v>
                </c:pt>
                <c:pt idx="89">
                  <c:v>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10</c:v>
                </c:pt>
                <c:pt idx="110">
                  <c:v>1911</c:v>
                </c:pt>
                <c:pt idx="111">
                  <c:v>1912</c:v>
                </c:pt>
                <c:pt idx="112">
                  <c:v>1913</c:v>
                </c:pt>
                <c:pt idx="113">
                  <c:v>1914</c:v>
                </c:pt>
                <c:pt idx="114">
                  <c:v>1915</c:v>
                </c:pt>
                <c:pt idx="115">
                  <c:v>1916</c:v>
                </c:pt>
                <c:pt idx="116">
                  <c:v>1917</c:v>
                </c:pt>
                <c:pt idx="117">
                  <c:v>1918</c:v>
                </c:pt>
                <c:pt idx="118">
                  <c:v>1919</c:v>
                </c:pt>
                <c:pt idx="119">
                  <c:v>20</c:v>
                </c:pt>
                <c:pt idx="120">
                  <c:v>1921</c:v>
                </c:pt>
                <c:pt idx="121">
                  <c:v>1922</c:v>
                </c:pt>
                <c:pt idx="122">
                  <c:v>1923</c:v>
                </c:pt>
                <c:pt idx="123">
                  <c:v>1924</c:v>
                </c:pt>
                <c:pt idx="124">
                  <c:v>1925</c:v>
                </c:pt>
                <c:pt idx="125">
                  <c:v>1926</c:v>
                </c:pt>
                <c:pt idx="126">
                  <c:v>1927</c:v>
                </c:pt>
                <c:pt idx="127">
                  <c:v>1928</c:v>
                </c:pt>
                <c:pt idx="128">
                  <c:v>1929</c:v>
                </c:pt>
                <c:pt idx="129">
                  <c:v>30</c:v>
                </c:pt>
                <c:pt idx="130">
                  <c:v>1931</c:v>
                </c:pt>
                <c:pt idx="131">
                  <c:v>1932</c:v>
                </c:pt>
                <c:pt idx="132">
                  <c:v>1933</c:v>
                </c:pt>
                <c:pt idx="133">
                  <c:v>1934</c:v>
                </c:pt>
                <c:pt idx="134">
                  <c:v>1935</c:v>
                </c:pt>
                <c:pt idx="135">
                  <c:v>1936</c:v>
                </c:pt>
                <c:pt idx="136">
                  <c:v>1937</c:v>
                </c:pt>
                <c:pt idx="137">
                  <c:v>1938</c:v>
                </c:pt>
                <c:pt idx="138">
                  <c:v>1939</c:v>
                </c:pt>
                <c:pt idx="139">
                  <c:v>40</c:v>
                </c:pt>
                <c:pt idx="140">
                  <c:v>1941</c:v>
                </c:pt>
                <c:pt idx="141">
                  <c:v>1942</c:v>
                </c:pt>
                <c:pt idx="142">
                  <c:v>1943</c:v>
                </c:pt>
                <c:pt idx="143">
                  <c:v>1944</c:v>
                </c:pt>
                <c:pt idx="144">
                  <c:v>1945</c:v>
                </c:pt>
                <c:pt idx="145">
                  <c:v>1946</c:v>
                </c:pt>
                <c:pt idx="146">
                  <c:v>1947</c:v>
                </c:pt>
                <c:pt idx="147">
                  <c:v>1948</c:v>
                </c:pt>
                <c:pt idx="148">
                  <c:v>1949</c:v>
                </c:pt>
                <c:pt idx="149">
                  <c:v>50</c:v>
                </c:pt>
                <c:pt idx="150">
                  <c:v>1951</c:v>
                </c:pt>
                <c:pt idx="151">
                  <c:v>1952</c:v>
                </c:pt>
                <c:pt idx="152">
                  <c:v>1953</c:v>
                </c:pt>
                <c:pt idx="153">
                  <c:v>1954</c:v>
                </c:pt>
                <c:pt idx="154">
                  <c:v>1955</c:v>
                </c:pt>
                <c:pt idx="155">
                  <c:v>1956</c:v>
                </c:pt>
                <c:pt idx="156">
                  <c:v>1957</c:v>
                </c:pt>
                <c:pt idx="157">
                  <c:v>1958</c:v>
                </c:pt>
                <c:pt idx="158">
                  <c:v>1959</c:v>
                </c:pt>
                <c:pt idx="159">
                  <c:v>60</c:v>
                </c:pt>
                <c:pt idx="160">
                  <c:v>1961</c:v>
                </c:pt>
                <c:pt idx="161">
                  <c:v>1962</c:v>
                </c:pt>
                <c:pt idx="162">
                  <c:v>1963</c:v>
                </c:pt>
                <c:pt idx="163">
                  <c:v>1964</c:v>
                </c:pt>
                <c:pt idx="164">
                  <c:v>1965</c:v>
                </c:pt>
                <c:pt idx="165">
                  <c:v>1966</c:v>
                </c:pt>
                <c:pt idx="166">
                  <c:v>1967</c:v>
                </c:pt>
                <c:pt idx="167">
                  <c:v>1968</c:v>
                </c:pt>
                <c:pt idx="168">
                  <c:v>1969</c:v>
                </c:pt>
                <c:pt idx="169">
                  <c:v>70</c:v>
                </c:pt>
                <c:pt idx="170">
                  <c:v>1971</c:v>
                </c:pt>
                <c:pt idx="171">
                  <c:v>1972</c:v>
                </c:pt>
                <c:pt idx="172">
                  <c:v>1973</c:v>
                </c:pt>
                <c:pt idx="173">
                  <c:v>1974</c:v>
                </c:pt>
                <c:pt idx="174">
                  <c:v>1975</c:v>
                </c:pt>
                <c:pt idx="175">
                  <c:v>1976</c:v>
                </c:pt>
                <c:pt idx="176">
                  <c:v>1977</c:v>
                </c:pt>
                <c:pt idx="177">
                  <c:v>1978</c:v>
                </c:pt>
                <c:pt idx="178">
                  <c:v>1979</c:v>
                </c:pt>
                <c:pt idx="179">
                  <c:v>80</c:v>
                </c:pt>
                <c:pt idx="180">
                  <c:v>1981</c:v>
                </c:pt>
                <c:pt idx="181">
                  <c:v>1982</c:v>
                </c:pt>
                <c:pt idx="182">
                  <c:v>1983</c:v>
                </c:pt>
                <c:pt idx="183">
                  <c:v>1984</c:v>
                </c:pt>
                <c:pt idx="184">
                  <c:v>1985</c:v>
                </c:pt>
                <c:pt idx="185">
                  <c:v>1986</c:v>
                </c:pt>
                <c:pt idx="186">
                  <c:v>1987</c:v>
                </c:pt>
                <c:pt idx="187">
                  <c:v>1988</c:v>
                </c:pt>
                <c:pt idx="188">
                  <c:v>1989</c:v>
                </c:pt>
                <c:pt idx="189">
                  <c:v>1990</c:v>
                </c:pt>
                <c:pt idx="190">
                  <c:v>1991</c:v>
                </c:pt>
                <c:pt idx="191">
                  <c:v>1992</c:v>
                </c:pt>
                <c:pt idx="192">
                  <c:v>1993</c:v>
                </c:pt>
                <c:pt idx="193">
                  <c:v>1994</c:v>
                </c:pt>
                <c:pt idx="194">
                  <c:v>1995</c:v>
                </c:pt>
                <c:pt idx="195">
                  <c:v>1996</c:v>
                </c:pt>
                <c:pt idx="196">
                  <c:v>1997</c:v>
                </c:pt>
                <c:pt idx="197">
                  <c:v>1998</c:v>
                </c:pt>
                <c:pt idx="198">
                  <c:v>1999</c:v>
                </c:pt>
                <c:pt idx="199">
                  <c:v>2000</c:v>
                </c:pt>
                <c:pt idx="200">
                  <c:v>2001</c:v>
                </c:pt>
                <c:pt idx="201">
                  <c:v>2002</c:v>
                </c:pt>
                <c:pt idx="202">
                  <c:v>2003</c:v>
                </c:pt>
                <c:pt idx="203">
                  <c:v>2004</c:v>
                </c:pt>
                <c:pt idx="204">
                  <c:v>2005</c:v>
                </c:pt>
                <c:pt idx="205">
                  <c:v>2006</c:v>
                </c:pt>
                <c:pt idx="206">
                  <c:v>2007</c:v>
                </c:pt>
                <c:pt idx="207">
                  <c:v>2008</c:v>
                </c:pt>
                <c:pt idx="208">
                  <c:v>2009</c:v>
                </c:pt>
                <c:pt idx="209">
                  <c:v>2010</c:v>
                </c:pt>
                <c:pt idx="210">
                  <c:v>2011</c:v>
                </c:pt>
                <c:pt idx="211">
                  <c:v>2012</c:v>
                </c:pt>
                <c:pt idx="212">
                  <c:v>2013</c:v>
                </c:pt>
                <c:pt idx="213">
                  <c:v>2014</c:v>
                </c:pt>
                <c:pt idx="214">
                  <c:v>2015</c:v>
                </c:pt>
                <c:pt idx="215">
                  <c:v>2016</c:v>
                </c:pt>
                <c:pt idx="216">
                  <c:v>2017</c:v>
                </c:pt>
                <c:pt idx="217">
                  <c:v>2018</c:v>
                </c:pt>
                <c:pt idx="218">
                  <c:v>2019</c:v>
                </c:pt>
                <c:pt idx="219">
                  <c:v>2020</c:v>
                </c:pt>
                <c:pt idx="220">
                  <c:v>2021</c:v>
                </c:pt>
                <c:pt idx="221">
                  <c:v>2022</c:v>
                </c:pt>
              </c:numCache>
            </c:numRef>
          </c:cat>
          <c:val>
            <c:numRef>
              <c:f>Sheet1!$B$2:$B$223</c:f>
              <c:numCache>
                <c:formatCode>\$#,##0.00_);[Red]"($"#,##0.00\)</c:formatCode>
                <c:ptCount val="222"/>
                <c:pt idx="0">
                  <c:v>1</c:v>
                </c:pt>
                <c:pt idx="1">
                  <c:v>1.3609978469851582</c:v>
                </c:pt>
                <c:pt idx="2">
                  <c:v>1.3526105156322927</c:v>
                </c:pt>
                <c:pt idx="3">
                  <c:v>1.2512875584822376</c:v>
                </c:pt>
                <c:pt idx="4">
                  <c:v>1.1026038249810732</c:v>
                </c:pt>
                <c:pt idx="5">
                  <c:v>1.1943556397527411</c:v>
                </c:pt>
                <c:pt idx="6">
                  <c:v>1.2977956876634502</c:v>
                </c:pt>
                <c:pt idx="7">
                  <c:v>1.525647306492524</c:v>
                </c:pt>
                <c:pt idx="8">
                  <c:v>1.5244517553454262</c:v>
                </c:pt>
                <c:pt idx="9">
                  <c:v>1.5938722477429461</c:v>
                </c:pt>
                <c:pt idx="10">
                  <c:v>1.6615483767325321</c:v>
                </c:pt>
                <c:pt idx="11">
                  <c:v>1.6838782602830065</c:v>
                </c:pt>
                <c:pt idx="12">
                  <c:v>1.6102169295225861</c:v>
                </c:pt>
                <c:pt idx="13">
                  <c:v>1.3866852153546543</c:v>
                </c:pt>
                <c:pt idx="14">
                  <c:v>1.5945936669467644</c:v>
                </c:pt>
                <c:pt idx="15">
                  <c:v>1.8996156430733062</c:v>
                </c:pt>
                <c:pt idx="16">
                  <c:v>2.4164284600728028</c:v>
                </c:pt>
                <c:pt idx="17">
                  <c:v>2.5447042240225435</c:v>
                </c:pt>
                <c:pt idx="18">
                  <c:v>2.7311128316392552</c:v>
                </c:pt>
                <c:pt idx="19">
                  <c:v>3.5441036990211421</c:v>
                </c:pt>
                <c:pt idx="20">
                  <c:v>3.9592092270597208</c:v>
                </c:pt>
                <c:pt idx="21">
                  <c:v>3.5896326916542001</c:v>
                </c:pt>
                <c:pt idx="22">
                  <c:v>3.9422099029999647</c:v>
                </c:pt>
                <c:pt idx="23">
                  <c:v>4.5118071511907889</c:v>
                </c:pt>
                <c:pt idx="24">
                  <c:v>3.998217898905104</c:v>
                </c:pt>
                <c:pt idx="25">
                  <c:v>4.3400262337653954</c:v>
                </c:pt>
                <c:pt idx="26">
                  <c:v>4.086577720565308</c:v>
                </c:pt>
                <c:pt idx="27">
                  <c:v>3.6813058479952248</c:v>
                </c:pt>
                <c:pt idx="28">
                  <c:v>4.2554820177385615</c:v>
                </c:pt>
                <c:pt idx="29">
                  <c:v>5.7272820612645754</c:v>
                </c:pt>
                <c:pt idx="30">
                  <c:v>4.7598533882621812</c:v>
                </c:pt>
                <c:pt idx="31">
                  <c:v>5.3222784940331094</c:v>
                </c:pt>
                <c:pt idx="32">
                  <c:v>5.238287009285262</c:v>
                </c:pt>
                <c:pt idx="33">
                  <c:v>6.1736869428366807</c:v>
                </c:pt>
                <c:pt idx="34">
                  <c:v>5.5654820992996141</c:v>
                </c:pt>
                <c:pt idx="35">
                  <c:v>5.715203573726142</c:v>
                </c:pt>
                <c:pt idx="36">
                  <c:v>4.9723964634238982</c:v>
                </c:pt>
                <c:pt idx="37">
                  <c:v>6.2027521861278414</c:v>
                </c:pt>
                <c:pt idx="38">
                  <c:v>4.9438873702796169</c:v>
                </c:pt>
                <c:pt idx="39">
                  <c:v>6.0343519715956475</c:v>
                </c:pt>
                <c:pt idx="40">
                  <c:v>5.2340746394494246</c:v>
                </c:pt>
                <c:pt idx="41">
                  <c:v>6.1994596161997748</c:v>
                </c:pt>
                <c:pt idx="42">
                  <c:v>9.9360233608060646</c:v>
                </c:pt>
                <c:pt idx="43">
                  <c:v>10.998576237104375</c:v>
                </c:pt>
                <c:pt idx="44">
                  <c:v>10.033013093462294</c:v>
                </c:pt>
                <c:pt idx="45">
                  <c:v>12.719486697080876</c:v>
                </c:pt>
                <c:pt idx="46">
                  <c:v>14.072754468317969</c:v>
                </c:pt>
                <c:pt idx="47">
                  <c:v>16.982504273661579</c:v>
                </c:pt>
                <c:pt idx="48">
                  <c:v>20.269149136148663</c:v>
                </c:pt>
                <c:pt idx="49">
                  <c:v>22.841965710475101</c:v>
                </c:pt>
                <c:pt idx="50">
                  <c:v>23.288446921034165</c:v>
                </c:pt>
                <c:pt idx="51">
                  <c:v>29.198275678418646</c:v>
                </c:pt>
                <c:pt idx="52">
                  <c:v>28.846806827460878</c:v>
                </c:pt>
                <c:pt idx="53">
                  <c:v>23.869693357820378</c:v>
                </c:pt>
                <c:pt idx="54">
                  <c:v>28.048817154444993</c:v>
                </c:pt>
                <c:pt idx="55">
                  <c:v>31.638693588621479</c:v>
                </c:pt>
                <c:pt idx="56">
                  <c:v>26.471931250816461</c:v>
                </c:pt>
                <c:pt idx="57">
                  <c:v>33.373298378523842</c:v>
                </c:pt>
                <c:pt idx="58">
                  <c:v>34.368530326480908</c:v>
                </c:pt>
                <c:pt idx="59">
                  <c:v>34.349283833304199</c:v>
                </c:pt>
                <c:pt idx="60">
                  <c:v>34.878618166431394</c:v>
                </c:pt>
                <c:pt idx="61">
                  <c:v>48.656269582065853</c:v>
                </c:pt>
                <c:pt idx="62">
                  <c:v>57.758875890804276</c:v>
                </c:pt>
                <c:pt idx="63">
                  <c:v>53.020655491583717</c:v>
                </c:pt>
                <c:pt idx="64">
                  <c:v>56.745415731807043</c:v>
                </c:pt>
                <c:pt idx="65">
                  <c:v>63.661644550541766</c:v>
                </c:pt>
                <c:pt idx="66">
                  <c:v>69.275362957843413</c:v>
                </c:pt>
                <c:pt idx="67">
                  <c:v>78.562966863938499</c:v>
                </c:pt>
                <c:pt idx="68">
                  <c:v>81.449738305357641</c:v>
                </c:pt>
                <c:pt idx="69">
                  <c:v>90.215122685042317</c:v>
                </c:pt>
                <c:pt idx="70">
                  <c:v>106.0765645547784</c:v>
                </c:pt>
                <c:pt idx="71">
                  <c:v>122.50061901358075</c:v>
                </c:pt>
                <c:pt idx="72">
                  <c:v>114.73465862621559</c:v>
                </c:pt>
                <c:pt idx="73">
                  <c:v>129.24317176678957</c:v>
                </c:pt>
                <c:pt idx="74">
                  <c:v>138.47745748942205</c:v>
                </c:pt>
                <c:pt idx="75">
                  <c:v>126.93529136274714</c:v>
                </c:pt>
                <c:pt idx="76">
                  <c:v>126.69979165723493</c:v>
                </c:pt>
                <c:pt idx="77">
                  <c:v>146.82143294609654</c:v>
                </c:pt>
                <c:pt idx="78">
                  <c:v>229.18662094416217</c:v>
                </c:pt>
                <c:pt idx="79">
                  <c:v>285.4440550937428</c:v>
                </c:pt>
                <c:pt idx="80">
                  <c:v>303.30082009056656</c:v>
                </c:pt>
                <c:pt idx="81">
                  <c:v>307.94795525080741</c:v>
                </c:pt>
                <c:pt idx="82">
                  <c:v>303.38077839603011</c:v>
                </c:pt>
                <c:pt idx="83">
                  <c:v>273.16990374653238</c:v>
                </c:pt>
                <c:pt idx="84">
                  <c:v>355.30099863704424</c:v>
                </c:pt>
                <c:pt idx="85">
                  <c:v>405.79142244699426</c:v>
                </c:pt>
                <c:pt idx="86">
                  <c:v>395.3968024332903</c:v>
                </c:pt>
                <c:pt idx="87">
                  <c:v>399.4788287711678</c:v>
                </c:pt>
                <c:pt idx="88">
                  <c:v>426.79614441594492</c:v>
                </c:pt>
                <c:pt idx="89">
                  <c:v>386.27850478283437</c:v>
                </c:pt>
                <c:pt idx="90">
                  <c:v>476.58688577440608</c:v>
                </c:pt>
                <c:pt idx="91">
                  <c:v>505.58540019146534</c:v>
                </c:pt>
                <c:pt idx="92">
                  <c:v>427.99670913479008</c:v>
                </c:pt>
                <c:pt idx="93">
                  <c:v>451.55245077350969</c:v>
                </c:pt>
                <c:pt idx="94">
                  <c:v>490.38252731872069</c:v>
                </c:pt>
                <c:pt idx="95">
                  <c:v>505.96351324163192</c:v>
                </c:pt>
                <c:pt idx="96">
                  <c:v>596.11693693634788</c:v>
                </c:pt>
                <c:pt idx="97">
                  <c:v>740.51563773579312</c:v>
                </c:pt>
                <c:pt idx="98">
                  <c:v>814.79866845528579</c:v>
                </c:pt>
                <c:pt idx="99">
                  <c:v>962.98541034223831</c:v>
                </c:pt>
                <c:pt idx="100">
                  <c:v>1145.2257359524447</c:v>
                </c:pt>
                <c:pt idx="101">
                  <c:v>1190.2846649246214</c:v>
                </c:pt>
                <c:pt idx="102">
                  <c:v>1000.4503014380613</c:v>
                </c:pt>
                <c:pt idx="103">
                  <c:v>1293.1264029644142</c:v>
                </c:pt>
                <c:pt idx="104">
                  <c:v>1548.7628181667885</c:v>
                </c:pt>
                <c:pt idx="105">
                  <c:v>1647.6725980608524</c:v>
                </c:pt>
                <c:pt idx="106">
                  <c:v>1123.4868335739518</c:v>
                </c:pt>
                <c:pt idx="107">
                  <c:v>1611.1245266133092</c:v>
                </c:pt>
                <c:pt idx="108">
                  <c:v>1949.0247343442345</c:v>
                </c:pt>
                <c:pt idx="109">
                  <c:v>1767.3471207390601</c:v>
                </c:pt>
                <c:pt idx="110">
                  <c:v>1829.9782238157773</c:v>
                </c:pt>
                <c:pt idx="111">
                  <c:v>1957.4275514630822</c:v>
                </c:pt>
                <c:pt idx="112">
                  <c:v>1736.7184027066965</c:v>
                </c:pt>
                <c:pt idx="113">
                  <c:v>1660.5188956068337</c:v>
                </c:pt>
                <c:pt idx="114">
                  <c:v>2208.4138536103751</c:v>
                </c:pt>
                <c:pt idx="115">
                  <c:v>2134.1764217380583</c:v>
                </c:pt>
                <c:pt idx="116">
                  <c:v>1348.5354738588753</c:v>
                </c:pt>
                <c:pt idx="117">
                  <c:v>1408.9688372696457</c:v>
                </c:pt>
                <c:pt idx="118">
                  <c:v>1476.04232763089</c:v>
                </c:pt>
                <c:pt idx="119">
                  <c:v>1169.5738659176031</c:v>
                </c:pt>
                <c:pt idx="120">
                  <c:v>1507.1227046592128</c:v>
                </c:pt>
                <c:pt idx="121">
                  <c:v>1960.7097747890084</c:v>
                </c:pt>
                <c:pt idx="122">
                  <c:v>1978.9064252601456</c:v>
                </c:pt>
                <c:pt idx="123">
                  <c:v>2492.452670522367</c:v>
                </c:pt>
                <c:pt idx="124">
                  <c:v>3107.504853853442</c:v>
                </c:pt>
                <c:pt idx="125">
                  <c:v>3447.1470057087345</c:v>
                </c:pt>
                <c:pt idx="126">
                  <c:v>4705.8087135523565</c:v>
                </c:pt>
                <c:pt idx="127">
                  <c:v>6619.9011961565384</c:v>
                </c:pt>
                <c:pt idx="128">
                  <c:v>5592.5955238595598</c:v>
                </c:pt>
                <c:pt idx="129">
                  <c:v>4253.0113305952191</c:v>
                </c:pt>
                <c:pt idx="130">
                  <c:v>2609.6182144156296</c:v>
                </c:pt>
                <c:pt idx="131">
                  <c:v>2661.9895068780024</c:v>
                </c:pt>
                <c:pt idx="132">
                  <c:v>4160.9582786912279</c:v>
                </c:pt>
                <c:pt idx="133">
                  <c:v>4273.863211117754</c:v>
                </c:pt>
                <c:pt idx="134">
                  <c:v>6010.7276486107858</c:v>
                </c:pt>
                <c:pt idx="135">
                  <c:v>7829.8448330298233</c:v>
                </c:pt>
                <c:pt idx="136">
                  <c:v>4977.6542059606609</c:v>
                </c:pt>
                <c:pt idx="137">
                  <c:v>6561.4140708506047</c:v>
                </c:pt>
                <c:pt idx="138">
                  <c:v>6700.2470311757324</c:v>
                </c:pt>
                <c:pt idx="139">
                  <c:v>6157.4253299579686</c:v>
                </c:pt>
                <c:pt idx="140">
                  <c:v>5061.9636291278794</c:v>
                </c:pt>
                <c:pt idx="141">
                  <c:v>5399.3640224357969</c:v>
                </c:pt>
                <c:pt idx="142">
                  <c:v>6715.5201646659489</c:v>
                </c:pt>
                <c:pt idx="143">
                  <c:v>7966.3309930493479</c:v>
                </c:pt>
                <c:pt idx="144">
                  <c:v>10786.653955865771</c:v>
                </c:pt>
                <c:pt idx="145">
                  <c:v>8592.2699547740649</c:v>
                </c:pt>
                <c:pt idx="146">
                  <c:v>8161.3657805870271</c:v>
                </c:pt>
                <c:pt idx="147">
                  <c:v>8109.4890241434905</c:v>
                </c:pt>
                <c:pt idx="148">
                  <c:v>9946.0403301764072</c:v>
                </c:pt>
                <c:pt idx="149">
                  <c:v>12207.95895559312</c:v>
                </c:pt>
                <c:pt idx="150">
                  <c:v>13915.576006862733</c:v>
                </c:pt>
                <c:pt idx="151">
                  <c:v>15647.349896568476</c:v>
                </c:pt>
                <c:pt idx="152">
                  <c:v>15585.837197527131</c:v>
                </c:pt>
                <c:pt idx="153">
                  <c:v>23581.498409643398</c:v>
                </c:pt>
                <c:pt idx="154">
                  <c:v>29438.140488907076</c:v>
                </c:pt>
                <c:pt idx="155">
                  <c:v>31007.056425616589</c:v>
                </c:pt>
                <c:pt idx="156">
                  <c:v>27007.827865234314</c:v>
                </c:pt>
                <c:pt idx="157">
                  <c:v>38439.814134882115</c:v>
                </c:pt>
                <c:pt idx="158">
                  <c:v>42546.932419581979</c:v>
                </c:pt>
                <c:pt idx="159">
                  <c:v>42461.073281059034</c:v>
                </c:pt>
                <c:pt idx="160">
                  <c:v>53542.566167466575</c:v>
                </c:pt>
                <c:pt idx="161">
                  <c:v>47386.174981323566</c:v>
                </c:pt>
                <c:pt idx="162">
                  <c:v>56357.083943960009</c:v>
                </c:pt>
                <c:pt idx="163">
                  <c:v>64915.185674899833</c:v>
                </c:pt>
                <c:pt idx="164">
                  <c:v>72852.867601447695</c:v>
                </c:pt>
                <c:pt idx="165">
                  <c:v>64298.660151766606</c:v>
                </c:pt>
                <c:pt idx="166">
                  <c:v>80228.058394342472</c:v>
                </c:pt>
                <c:pt idx="167">
                  <c:v>87467.244244226764</c:v>
                </c:pt>
                <c:pt idx="168">
                  <c:v>73438.029567159203</c:v>
                </c:pt>
                <c:pt idx="169">
                  <c:v>69613.383260902076</c:v>
                </c:pt>
                <c:pt idx="170">
                  <c:v>78331.421580479378</c:v>
                </c:pt>
                <c:pt idx="171">
                  <c:v>88886.786327546593</c:v>
                </c:pt>
                <c:pt idx="172">
                  <c:v>66438.33705259503</c:v>
                </c:pt>
                <c:pt idx="173">
                  <c:v>42616.756859471228</c:v>
                </c:pt>
                <c:pt idx="174">
                  <c:v>54740.575950564838</c:v>
                </c:pt>
                <c:pt idx="175">
                  <c:v>66174.924306558707</c:v>
                </c:pt>
                <c:pt idx="176">
                  <c:v>60172.767241865171</c:v>
                </c:pt>
                <c:pt idx="177">
                  <c:v>59911.740799540537</c:v>
                </c:pt>
                <c:pt idx="178">
                  <c:v>65789.674971769768</c:v>
                </c:pt>
                <c:pt idx="179">
                  <c:v>77906.613306714324</c:v>
                </c:pt>
                <c:pt idx="180">
                  <c:v>68673.632697592839</c:v>
                </c:pt>
                <c:pt idx="181">
                  <c:v>79647.555364969856</c:v>
                </c:pt>
                <c:pt idx="182">
                  <c:v>94119.895778336009</c:v>
                </c:pt>
                <c:pt idx="183">
                  <c:v>93407.611065834761</c:v>
                </c:pt>
                <c:pt idx="184">
                  <c:v>118256.00024573361</c:v>
                </c:pt>
                <c:pt idx="185">
                  <c:v>135174.80240501001</c:v>
                </c:pt>
                <c:pt idx="186">
                  <c:v>131804.97247641149</c:v>
                </c:pt>
                <c:pt idx="187">
                  <c:v>148386.07257856755</c:v>
                </c:pt>
                <c:pt idx="188">
                  <c:v>182112.050507387</c:v>
                </c:pt>
                <c:pt idx="189">
                  <c:v>161190.37081706233</c:v>
                </c:pt>
                <c:pt idx="190">
                  <c:v>209015.79556559626</c:v>
                </c:pt>
                <c:pt idx="191">
                  <c:v>221537.05692808924</c:v>
                </c:pt>
                <c:pt idx="192">
                  <c:v>240598.13128892326</c:v>
                </c:pt>
                <c:pt idx="193">
                  <c:v>232555.46227929203</c:v>
                </c:pt>
                <c:pt idx="194">
                  <c:v>307702.13704919734</c:v>
                </c:pt>
                <c:pt idx="195">
                  <c:v>360827.8015232312</c:v>
                </c:pt>
                <c:pt idx="196">
                  <c:v>462406.43177978502</c:v>
                </c:pt>
                <c:pt idx="197">
                  <c:v>556480.99521655531</c:v>
                </c:pt>
                <c:pt idx="198">
                  <c:v>678722.73170583218</c:v>
                </c:pt>
                <c:pt idx="199">
                  <c:v>583821.97574342927</c:v>
                </c:pt>
                <c:pt idx="200">
                  <c:v>510120.66618491802</c:v>
                </c:pt>
                <c:pt idx="201">
                  <c:v>394401.74640849495</c:v>
                </c:pt>
                <c:pt idx="202">
                  <c:v>515429.6773922412</c:v>
                </c:pt>
                <c:pt idx="203">
                  <c:v>564053.36005001399</c:v>
                </c:pt>
                <c:pt idx="204">
                  <c:v>585332.7353638307</c:v>
                </c:pt>
                <c:pt idx="205">
                  <c:v>663342.638348329</c:v>
                </c:pt>
                <c:pt idx="206">
                  <c:v>683938.20376955846</c:v>
                </c:pt>
                <c:pt idx="207">
                  <c:v>421592.1712055559</c:v>
                </c:pt>
                <c:pt idx="208">
                  <c:v>540167.8197238486</c:v>
                </c:pt>
                <c:pt idx="209">
                  <c:v>628338.69962686196</c:v>
                </c:pt>
                <c:pt idx="210">
                  <c:v>616790.05307514069</c:v>
                </c:pt>
                <c:pt idx="211">
                  <c:v>705536.34864709515</c:v>
                </c:pt>
                <c:pt idx="212">
                  <c:v>927696.36098372773</c:v>
                </c:pt>
                <c:pt idx="213">
                  <c:v>1035638.389768002</c:v>
                </c:pt>
                <c:pt idx="214">
                  <c:v>1032661.9367372431</c:v>
                </c:pt>
                <c:pt idx="215">
                  <c:v>1139346.7369116107</c:v>
                </c:pt>
                <c:pt idx="216">
                  <c:v>1352030.9855359155</c:v>
                </c:pt>
                <c:pt idx="217">
                  <c:v>1256507.2970948897</c:v>
                </c:pt>
                <c:pt idx="218">
                  <c:v>1599914.9964048639</c:v>
                </c:pt>
                <c:pt idx="219">
                  <c:v>1929736.1483167175</c:v>
                </c:pt>
                <c:pt idx="220">
                  <c:v>2334990.213158919</c:v>
                </c:pt>
                <c:pt idx="221">
                  <c:v>1766354.0538661431</c:v>
                </c:pt>
              </c:numCache>
            </c:numRef>
          </c:val>
          <c:smooth val="0"/>
          <c:extLst>
            <c:ext xmlns:c16="http://schemas.microsoft.com/office/drawing/2014/chart" uri="{C3380CC4-5D6E-409C-BE32-E72D297353CC}">
              <c16:uniqueId val="{00000002-2CF1-42BF-95B8-98A969B5F6B7}"/>
            </c:ext>
          </c:extLst>
        </c:ser>
        <c:ser>
          <c:idx val="1"/>
          <c:order val="1"/>
          <c:tx>
            <c:strRef>
              <c:f>Sheet1!$C$1</c:f>
              <c:strCache>
                <c:ptCount val="1"/>
                <c:pt idx="0">
                  <c:v>Bonds</c:v>
                </c:pt>
              </c:strCache>
            </c:strRef>
          </c:tx>
          <c:spPr>
            <a:ln w="34238">
              <a:solidFill>
                <a:srgbClr val="FF00FF"/>
              </a:solidFill>
              <a:prstDash val="solid"/>
            </a:ln>
          </c:spPr>
          <c:marker>
            <c:symbol val="none"/>
          </c:marker>
          <c:dLbls>
            <c:dLbl>
              <c:idx val="188"/>
              <c:layout>
                <c:manualLayout>
                  <c:x val="-8.4571856299354917E-2"/>
                  <c:y val="-0.10506816274682139"/>
                </c:manualLayout>
              </c:layout>
              <c:tx>
                <c:rich>
                  <a:bodyPr/>
                  <a:lstStyle/>
                  <a:p>
                    <a:pPr>
                      <a:defRPr sz="2336" b="1" i="0" u="none" strike="noStrike" baseline="0">
                        <a:solidFill>
                          <a:srgbClr val="FF00FF"/>
                        </a:solidFill>
                        <a:latin typeface="Times New Roman"/>
                        <a:ea typeface="Times New Roman"/>
                        <a:cs typeface="Times New Roman"/>
                      </a:defRPr>
                    </a:pPr>
                    <a:r>
                      <a:rPr lang="en-US"/>
                      <a:t>BONDS</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F1-42BF-95B8-98A969B5F6B7}"/>
                </c:ext>
              </c:extLst>
            </c:dLbl>
            <c:dLbl>
              <c:idx val="198"/>
              <c:layout>
                <c:manualLayout>
                  <c:x val="5.270347241077613E-2"/>
                  <c:y val="-5.064787588927458E-2"/>
                </c:manualLayout>
              </c:layout>
              <c:tx>
                <c:rich>
                  <a:bodyPr/>
                  <a:lstStyle/>
                  <a:p>
                    <a:pPr>
                      <a:defRPr sz="1033" b="1" i="0" u="none" strike="noStrike" baseline="0">
                        <a:solidFill>
                          <a:schemeClr val="tx1"/>
                        </a:solidFill>
                        <a:latin typeface="Times New Roman"/>
                        <a:ea typeface="Times New Roman"/>
                        <a:cs typeface="Times New Roman"/>
                      </a:defRPr>
                    </a:pPr>
                    <a:r>
                      <a:rPr lang="en-US" sz="1100" b="1" dirty="0"/>
                      <a:t>$1831</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15:layout>
                    <c:manualLayout>
                      <c:w val="8.3011433915588129E-2"/>
                      <c:h val="5.5201586252478521E-2"/>
                    </c:manualLayout>
                  </c15:layout>
                </c:ext>
                <c:ext xmlns:c16="http://schemas.microsoft.com/office/drawing/2014/chart" uri="{C3380CC4-5D6E-409C-BE32-E72D297353CC}">
                  <c16:uniqueId val="{00000004-2CF1-42BF-95B8-98A969B5F6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Sheet1!$A$2:$A$223</c:f>
              <c:numCache>
                <c:formatCode>General</c:formatCode>
                <c:ptCount val="222"/>
                <c:pt idx="0">
                  <c:v>1802</c:v>
                </c:pt>
                <c:pt idx="1">
                  <c:v>1802</c:v>
                </c:pt>
                <c:pt idx="2">
                  <c:v>1803</c:v>
                </c:pt>
                <c:pt idx="3">
                  <c:v>1804</c:v>
                </c:pt>
                <c:pt idx="4">
                  <c:v>1805</c:v>
                </c:pt>
                <c:pt idx="5">
                  <c:v>1806</c:v>
                </c:pt>
                <c:pt idx="6">
                  <c:v>1807</c:v>
                </c:pt>
                <c:pt idx="7">
                  <c:v>1808</c:v>
                </c:pt>
                <c:pt idx="8">
                  <c:v>1809</c:v>
                </c:pt>
                <c:pt idx="9">
                  <c:v>10</c:v>
                </c:pt>
                <c:pt idx="10">
                  <c:v>1811</c:v>
                </c:pt>
                <c:pt idx="11">
                  <c:v>1812</c:v>
                </c:pt>
                <c:pt idx="12">
                  <c:v>1813</c:v>
                </c:pt>
                <c:pt idx="13">
                  <c:v>1814</c:v>
                </c:pt>
                <c:pt idx="14">
                  <c:v>1815</c:v>
                </c:pt>
                <c:pt idx="15">
                  <c:v>1816</c:v>
                </c:pt>
                <c:pt idx="16">
                  <c:v>1817</c:v>
                </c:pt>
                <c:pt idx="17">
                  <c:v>1818</c:v>
                </c:pt>
                <c:pt idx="18">
                  <c:v>1819</c:v>
                </c:pt>
                <c:pt idx="19">
                  <c:v>20</c:v>
                </c:pt>
                <c:pt idx="20">
                  <c:v>1821</c:v>
                </c:pt>
                <c:pt idx="21">
                  <c:v>1822</c:v>
                </c:pt>
                <c:pt idx="22">
                  <c:v>1823</c:v>
                </c:pt>
                <c:pt idx="23">
                  <c:v>1824</c:v>
                </c:pt>
                <c:pt idx="24">
                  <c:v>1825</c:v>
                </c:pt>
                <c:pt idx="25">
                  <c:v>1826</c:v>
                </c:pt>
                <c:pt idx="26">
                  <c:v>1827</c:v>
                </c:pt>
                <c:pt idx="27">
                  <c:v>1828</c:v>
                </c:pt>
                <c:pt idx="28">
                  <c:v>1829</c:v>
                </c:pt>
                <c:pt idx="29">
                  <c:v>30</c:v>
                </c:pt>
                <c:pt idx="30">
                  <c:v>1831</c:v>
                </c:pt>
                <c:pt idx="31">
                  <c:v>1832</c:v>
                </c:pt>
                <c:pt idx="32">
                  <c:v>1833</c:v>
                </c:pt>
                <c:pt idx="33">
                  <c:v>1834</c:v>
                </c:pt>
                <c:pt idx="34">
                  <c:v>1835</c:v>
                </c:pt>
                <c:pt idx="35">
                  <c:v>1836</c:v>
                </c:pt>
                <c:pt idx="36">
                  <c:v>1837</c:v>
                </c:pt>
                <c:pt idx="37">
                  <c:v>1838</c:v>
                </c:pt>
                <c:pt idx="38">
                  <c:v>1839</c:v>
                </c:pt>
                <c:pt idx="39">
                  <c:v>40</c:v>
                </c:pt>
                <c:pt idx="40">
                  <c:v>1841</c:v>
                </c:pt>
                <c:pt idx="41">
                  <c:v>1842</c:v>
                </c:pt>
                <c:pt idx="42">
                  <c:v>1843</c:v>
                </c:pt>
                <c:pt idx="43">
                  <c:v>1844</c:v>
                </c:pt>
                <c:pt idx="44">
                  <c:v>1845</c:v>
                </c:pt>
                <c:pt idx="45">
                  <c:v>1846</c:v>
                </c:pt>
                <c:pt idx="46">
                  <c:v>1847</c:v>
                </c:pt>
                <c:pt idx="47">
                  <c:v>1848</c:v>
                </c:pt>
                <c:pt idx="48">
                  <c:v>1849</c:v>
                </c:pt>
                <c:pt idx="49">
                  <c:v>50</c:v>
                </c:pt>
                <c:pt idx="50">
                  <c:v>1851</c:v>
                </c:pt>
                <c:pt idx="51">
                  <c:v>1852</c:v>
                </c:pt>
                <c:pt idx="52">
                  <c:v>1853</c:v>
                </c:pt>
                <c:pt idx="53">
                  <c:v>1854</c:v>
                </c:pt>
                <c:pt idx="54">
                  <c:v>1855</c:v>
                </c:pt>
                <c:pt idx="55">
                  <c:v>1856</c:v>
                </c:pt>
                <c:pt idx="56">
                  <c:v>1857</c:v>
                </c:pt>
                <c:pt idx="57">
                  <c:v>1858</c:v>
                </c:pt>
                <c:pt idx="58">
                  <c:v>1859</c:v>
                </c:pt>
                <c:pt idx="59">
                  <c:v>60</c:v>
                </c:pt>
                <c:pt idx="60">
                  <c:v>1861</c:v>
                </c:pt>
                <c:pt idx="61">
                  <c:v>1862</c:v>
                </c:pt>
                <c:pt idx="62">
                  <c:v>1863</c:v>
                </c:pt>
                <c:pt idx="63">
                  <c:v>1864</c:v>
                </c:pt>
                <c:pt idx="64">
                  <c:v>1865</c:v>
                </c:pt>
                <c:pt idx="65">
                  <c:v>1866</c:v>
                </c:pt>
                <c:pt idx="66">
                  <c:v>1867</c:v>
                </c:pt>
                <c:pt idx="67">
                  <c:v>1868</c:v>
                </c:pt>
                <c:pt idx="68">
                  <c:v>1869</c:v>
                </c:pt>
                <c:pt idx="69">
                  <c:v>70</c:v>
                </c:pt>
                <c:pt idx="70">
                  <c:v>1871</c:v>
                </c:pt>
                <c:pt idx="71">
                  <c:v>1872</c:v>
                </c:pt>
                <c:pt idx="72">
                  <c:v>1873</c:v>
                </c:pt>
                <c:pt idx="73">
                  <c:v>1874</c:v>
                </c:pt>
                <c:pt idx="74">
                  <c:v>1875</c:v>
                </c:pt>
                <c:pt idx="75">
                  <c:v>1876</c:v>
                </c:pt>
                <c:pt idx="76">
                  <c:v>1877</c:v>
                </c:pt>
                <c:pt idx="77">
                  <c:v>1878</c:v>
                </c:pt>
                <c:pt idx="78">
                  <c:v>1879</c:v>
                </c:pt>
                <c:pt idx="79">
                  <c:v>80</c:v>
                </c:pt>
                <c:pt idx="80">
                  <c:v>1881</c:v>
                </c:pt>
                <c:pt idx="81">
                  <c:v>1882</c:v>
                </c:pt>
                <c:pt idx="82">
                  <c:v>1883</c:v>
                </c:pt>
                <c:pt idx="83">
                  <c:v>1884</c:v>
                </c:pt>
                <c:pt idx="84">
                  <c:v>1885</c:v>
                </c:pt>
                <c:pt idx="85">
                  <c:v>1886</c:v>
                </c:pt>
                <c:pt idx="86">
                  <c:v>1887</c:v>
                </c:pt>
                <c:pt idx="87">
                  <c:v>1888</c:v>
                </c:pt>
                <c:pt idx="88">
                  <c:v>1889</c:v>
                </c:pt>
                <c:pt idx="89">
                  <c:v>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10</c:v>
                </c:pt>
                <c:pt idx="110">
                  <c:v>1911</c:v>
                </c:pt>
                <c:pt idx="111">
                  <c:v>1912</c:v>
                </c:pt>
                <c:pt idx="112">
                  <c:v>1913</c:v>
                </c:pt>
                <c:pt idx="113">
                  <c:v>1914</c:v>
                </c:pt>
                <c:pt idx="114">
                  <c:v>1915</c:v>
                </c:pt>
                <c:pt idx="115">
                  <c:v>1916</c:v>
                </c:pt>
                <c:pt idx="116">
                  <c:v>1917</c:v>
                </c:pt>
                <c:pt idx="117">
                  <c:v>1918</c:v>
                </c:pt>
                <c:pt idx="118">
                  <c:v>1919</c:v>
                </c:pt>
                <c:pt idx="119">
                  <c:v>20</c:v>
                </c:pt>
                <c:pt idx="120">
                  <c:v>1921</c:v>
                </c:pt>
                <c:pt idx="121">
                  <c:v>1922</c:v>
                </c:pt>
                <c:pt idx="122">
                  <c:v>1923</c:v>
                </c:pt>
                <c:pt idx="123">
                  <c:v>1924</c:v>
                </c:pt>
                <c:pt idx="124">
                  <c:v>1925</c:v>
                </c:pt>
                <c:pt idx="125">
                  <c:v>1926</c:v>
                </c:pt>
                <c:pt idx="126">
                  <c:v>1927</c:v>
                </c:pt>
                <c:pt idx="127">
                  <c:v>1928</c:v>
                </c:pt>
                <c:pt idx="128">
                  <c:v>1929</c:v>
                </c:pt>
                <c:pt idx="129">
                  <c:v>30</c:v>
                </c:pt>
                <c:pt idx="130">
                  <c:v>1931</c:v>
                </c:pt>
                <c:pt idx="131">
                  <c:v>1932</c:v>
                </c:pt>
                <c:pt idx="132">
                  <c:v>1933</c:v>
                </c:pt>
                <c:pt idx="133">
                  <c:v>1934</c:v>
                </c:pt>
                <c:pt idx="134">
                  <c:v>1935</c:v>
                </c:pt>
                <c:pt idx="135">
                  <c:v>1936</c:v>
                </c:pt>
                <c:pt idx="136">
                  <c:v>1937</c:v>
                </c:pt>
                <c:pt idx="137">
                  <c:v>1938</c:v>
                </c:pt>
                <c:pt idx="138">
                  <c:v>1939</c:v>
                </c:pt>
                <c:pt idx="139">
                  <c:v>40</c:v>
                </c:pt>
                <c:pt idx="140">
                  <c:v>1941</c:v>
                </c:pt>
                <c:pt idx="141">
                  <c:v>1942</c:v>
                </c:pt>
                <c:pt idx="142">
                  <c:v>1943</c:v>
                </c:pt>
                <c:pt idx="143">
                  <c:v>1944</c:v>
                </c:pt>
                <c:pt idx="144">
                  <c:v>1945</c:v>
                </c:pt>
                <c:pt idx="145">
                  <c:v>1946</c:v>
                </c:pt>
                <c:pt idx="146">
                  <c:v>1947</c:v>
                </c:pt>
                <c:pt idx="147">
                  <c:v>1948</c:v>
                </c:pt>
                <c:pt idx="148">
                  <c:v>1949</c:v>
                </c:pt>
                <c:pt idx="149">
                  <c:v>50</c:v>
                </c:pt>
                <c:pt idx="150">
                  <c:v>1951</c:v>
                </c:pt>
                <c:pt idx="151">
                  <c:v>1952</c:v>
                </c:pt>
                <c:pt idx="152">
                  <c:v>1953</c:v>
                </c:pt>
                <c:pt idx="153">
                  <c:v>1954</c:v>
                </c:pt>
                <c:pt idx="154">
                  <c:v>1955</c:v>
                </c:pt>
                <c:pt idx="155">
                  <c:v>1956</c:v>
                </c:pt>
                <c:pt idx="156">
                  <c:v>1957</c:v>
                </c:pt>
                <c:pt idx="157">
                  <c:v>1958</c:v>
                </c:pt>
                <c:pt idx="158">
                  <c:v>1959</c:v>
                </c:pt>
                <c:pt idx="159">
                  <c:v>60</c:v>
                </c:pt>
                <c:pt idx="160">
                  <c:v>1961</c:v>
                </c:pt>
                <c:pt idx="161">
                  <c:v>1962</c:v>
                </c:pt>
                <c:pt idx="162">
                  <c:v>1963</c:v>
                </c:pt>
                <c:pt idx="163">
                  <c:v>1964</c:v>
                </c:pt>
                <c:pt idx="164">
                  <c:v>1965</c:v>
                </c:pt>
                <c:pt idx="165">
                  <c:v>1966</c:v>
                </c:pt>
                <c:pt idx="166">
                  <c:v>1967</c:v>
                </c:pt>
                <c:pt idx="167">
                  <c:v>1968</c:v>
                </c:pt>
                <c:pt idx="168">
                  <c:v>1969</c:v>
                </c:pt>
                <c:pt idx="169">
                  <c:v>70</c:v>
                </c:pt>
                <c:pt idx="170">
                  <c:v>1971</c:v>
                </c:pt>
                <c:pt idx="171">
                  <c:v>1972</c:v>
                </c:pt>
                <c:pt idx="172">
                  <c:v>1973</c:v>
                </c:pt>
                <c:pt idx="173">
                  <c:v>1974</c:v>
                </c:pt>
                <c:pt idx="174">
                  <c:v>1975</c:v>
                </c:pt>
                <c:pt idx="175">
                  <c:v>1976</c:v>
                </c:pt>
                <c:pt idx="176">
                  <c:v>1977</c:v>
                </c:pt>
                <c:pt idx="177">
                  <c:v>1978</c:v>
                </c:pt>
                <c:pt idx="178">
                  <c:v>1979</c:v>
                </c:pt>
                <c:pt idx="179">
                  <c:v>80</c:v>
                </c:pt>
                <c:pt idx="180">
                  <c:v>1981</c:v>
                </c:pt>
                <c:pt idx="181">
                  <c:v>1982</c:v>
                </c:pt>
                <c:pt idx="182">
                  <c:v>1983</c:v>
                </c:pt>
                <c:pt idx="183">
                  <c:v>1984</c:v>
                </c:pt>
                <c:pt idx="184">
                  <c:v>1985</c:v>
                </c:pt>
                <c:pt idx="185">
                  <c:v>1986</c:v>
                </c:pt>
                <c:pt idx="186">
                  <c:v>1987</c:v>
                </c:pt>
                <c:pt idx="187">
                  <c:v>1988</c:v>
                </c:pt>
                <c:pt idx="188">
                  <c:v>1989</c:v>
                </c:pt>
                <c:pt idx="189">
                  <c:v>1990</c:v>
                </c:pt>
                <c:pt idx="190">
                  <c:v>1991</c:v>
                </c:pt>
                <c:pt idx="191">
                  <c:v>1992</c:v>
                </c:pt>
                <c:pt idx="192">
                  <c:v>1993</c:v>
                </c:pt>
                <c:pt idx="193">
                  <c:v>1994</c:v>
                </c:pt>
                <c:pt idx="194">
                  <c:v>1995</c:v>
                </c:pt>
                <c:pt idx="195">
                  <c:v>1996</c:v>
                </c:pt>
                <c:pt idx="196">
                  <c:v>1997</c:v>
                </c:pt>
                <c:pt idx="197">
                  <c:v>1998</c:v>
                </c:pt>
                <c:pt idx="198">
                  <c:v>1999</c:v>
                </c:pt>
                <c:pt idx="199">
                  <c:v>2000</c:v>
                </c:pt>
                <c:pt idx="200">
                  <c:v>2001</c:v>
                </c:pt>
                <c:pt idx="201">
                  <c:v>2002</c:v>
                </c:pt>
                <c:pt idx="202">
                  <c:v>2003</c:v>
                </c:pt>
                <c:pt idx="203">
                  <c:v>2004</c:v>
                </c:pt>
                <c:pt idx="204">
                  <c:v>2005</c:v>
                </c:pt>
                <c:pt idx="205">
                  <c:v>2006</c:v>
                </c:pt>
                <c:pt idx="206">
                  <c:v>2007</c:v>
                </c:pt>
                <c:pt idx="207">
                  <c:v>2008</c:v>
                </c:pt>
                <c:pt idx="208">
                  <c:v>2009</c:v>
                </c:pt>
                <c:pt idx="209">
                  <c:v>2010</c:v>
                </c:pt>
                <c:pt idx="210">
                  <c:v>2011</c:v>
                </c:pt>
                <c:pt idx="211">
                  <c:v>2012</c:v>
                </c:pt>
                <c:pt idx="212">
                  <c:v>2013</c:v>
                </c:pt>
                <c:pt idx="213">
                  <c:v>2014</c:v>
                </c:pt>
                <c:pt idx="214">
                  <c:v>2015</c:v>
                </c:pt>
                <c:pt idx="215">
                  <c:v>2016</c:v>
                </c:pt>
                <c:pt idx="216">
                  <c:v>2017</c:v>
                </c:pt>
                <c:pt idx="217">
                  <c:v>2018</c:v>
                </c:pt>
                <c:pt idx="218">
                  <c:v>2019</c:v>
                </c:pt>
                <c:pt idx="219">
                  <c:v>2020</c:v>
                </c:pt>
                <c:pt idx="220">
                  <c:v>2021</c:v>
                </c:pt>
                <c:pt idx="221">
                  <c:v>2022</c:v>
                </c:pt>
              </c:numCache>
            </c:numRef>
          </c:cat>
          <c:val>
            <c:numRef>
              <c:f>Sheet1!$C$2:$C$223</c:f>
              <c:numCache>
                <c:formatCode>\$#,##0.00_);[Red]"($"#,##0.00\)</c:formatCode>
                <c:ptCount val="222"/>
                <c:pt idx="0">
                  <c:v>1</c:v>
                </c:pt>
                <c:pt idx="1">
                  <c:v>1.2975940532832886</c:v>
                </c:pt>
                <c:pt idx="2">
                  <c:v>1.3687705556182745</c:v>
                </c:pt>
                <c:pt idx="3">
                  <c:v>1.3053883683471681</c:v>
                </c:pt>
                <c:pt idx="4">
                  <c:v>1.235814301925378</c:v>
                </c:pt>
                <c:pt idx="5">
                  <c:v>1.346726167497666</c:v>
                </c:pt>
                <c:pt idx="6">
                  <c:v>1.4847210720876636</c:v>
                </c:pt>
                <c:pt idx="7">
                  <c:v>1.6636382560152139</c:v>
                </c:pt>
                <c:pt idx="8">
                  <c:v>1.5828204658652232</c:v>
                </c:pt>
                <c:pt idx="9">
                  <c:v>1.6921814679662373</c:v>
                </c:pt>
                <c:pt idx="10">
                  <c:v>1.8392862457721009</c:v>
                </c:pt>
                <c:pt idx="11">
                  <c:v>1.804864922772067</c:v>
                </c:pt>
                <c:pt idx="12">
                  <c:v>1.6561877971670453</c:v>
                </c:pt>
                <c:pt idx="13">
                  <c:v>1.4918737875516275</c:v>
                </c:pt>
                <c:pt idx="14">
                  <c:v>1.8034184104838749</c:v>
                </c:pt>
                <c:pt idx="15">
                  <c:v>2.0656538264591009</c:v>
                </c:pt>
                <c:pt idx="16">
                  <c:v>2.3116837057465913</c:v>
                </c:pt>
                <c:pt idx="17">
                  <c:v>2.5536956216908346</c:v>
                </c:pt>
                <c:pt idx="18">
                  <c:v>2.9298159325403272</c:v>
                </c:pt>
                <c:pt idx="19">
                  <c:v>3.5174135229938854</c:v>
                </c:pt>
                <c:pt idx="20">
                  <c:v>3.9599902434515286</c:v>
                </c:pt>
                <c:pt idx="21">
                  <c:v>4.005465189703485</c:v>
                </c:pt>
                <c:pt idx="22">
                  <c:v>4.1201657702514094</c:v>
                </c:pt>
                <c:pt idx="23">
                  <c:v>4.8061785590608981</c:v>
                </c:pt>
                <c:pt idx="24">
                  <c:v>4.8485597815004313</c:v>
                </c:pt>
                <c:pt idx="25">
                  <c:v>5.2560800325863513</c:v>
                </c:pt>
                <c:pt idx="26">
                  <c:v>5.3400703283957478</c:v>
                </c:pt>
                <c:pt idx="27">
                  <c:v>5.7373475519950219</c:v>
                </c:pt>
                <c:pt idx="28">
                  <c:v>5.9889709703439893</c:v>
                </c:pt>
                <c:pt idx="29">
                  <c:v>6.5027714520422037</c:v>
                </c:pt>
                <c:pt idx="30">
                  <c:v>6.5260991037294724</c:v>
                </c:pt>
                <c:pt idx="31">
                  <c:v>6.7062534192993262</c:v>
                </c:pt>
                <c:pt idx="32">
                  <c:v>6.690749134043541</c:v>
                </c:pt>
                <c:pt idx="33">
                  <c:v>7.3029799889886684</c:v>
                </c:pt>
                <c:pt idx="34">
                  <c:v>7.1030459707242688</c:v>
                </c:pt>
                <c:pt idx="35">
                  <c:v>6.7225868548070151</c:v>
                </c:pt>
                <c:pt idx="36">
                  <c:v>7.0989295937989549</c:v>
                </c:pt>
                <c:pt idx="37">
                  <c:v>7.6176840685266303</c:v>
                </c:pt>
                <c:pt idx="38">
                  <c:v>7.6965005331611964</c:v>
                </c:pt>
                <c:pt idx="39">
                  <c:v>9.2044082327656263</c:v>
                </c:pt>
                <c:pt idx="40">
                  <c:v>10.082928170266026</c:v>
                </c:pt>
                <c:pt idx="41">
                  <c:v>11.341192887626368</c:v>
                </c:pt>
                <c:pt idx="42">
                  <c:v>12.359782885435779</c:v>
                </c:pt>
                <c:pt idx="43">
                  <c:v>12.857411960087981</c:v>
                </c:pt>
                <c:pt idx="44">
                  <c:v>13.058590149375176</c:v>
                </c:pt>
                <c:pt idx="45">
                  <c:v>13.37609260694391</c:v>
                </c:pt>
                <c:pt idx="46">
                  <c:v>13.046512969165637</c:v>
                </c:pt>
                <c:pt idx="47">
                  <c:v>14.413920398459219</c:v>
                </c:pt>
                <c:pt idx="48">
                  <c:v>15.548143160217485</c:v>
                </c:pt>
                <c:pt idx="49">
                  <c:v>16.791237146966044</c:v>
                </c:pt>
                <c:pt idx="50">
                  <c:v>17.785413147465217</c:v>
                </c:pt>
                <c:pt idx="51">
                  <c:v>18.754964115307477</c:v>
                </c:pt>
                <c:pt idx="52">
                  <c:v>20.455351983619106</c:v>
                </c:pt>
                <c:pt idx="53">
                  <c:v>19.417058262533036</c:v>
                </c:pt>
                <c:pt idx="54">
                  <c:v>19.405309755357745</c:v>
                </c:pt>
                <c:pt idx="55">
                  <c:v>21.141954528873349</c:v>
                </c:pt>
                <c:pt idx="56">
                  <c:v>20.746170075296725</c:v>
                </c:pt>
                <c:pt idx="57">
                  <c:v>23.247612966435284</c:v>
                </c:pt>
                <c:pt idx="58">
                  <c:v>22.28364994771751</c:v>
                </c:pt>
                <c:pt idx="59">
                  <c:v>23.1500685946102</c:v>
                </c:pt>
                <c:pt idx="60">
                  <c:v>23.584529303311388</c:v>
                </c:pt>
                <c:pt idx="61">
                  <c:v>22.620712047352225</c:v>
                </c:pt>
                <c:pt idx="62">
                  <c:v>20.45859092116206</c:v>
                </c:pt>
                <c:pt idx="63">
                  <c:v>15.987161678002458</c:v>
                </c:pt>
                <c:pt idx="64">
                  <c:v>15.815493532074376</c:v>
                </c:pt>
                <c:pt idx="65">
                  <c:v>17.464018604192397</c:v>
                </c:pt>
                <c:pt idx="66">
                  <c:v>19.635177521801456</c:v>
                </c:pt>
                <c:pt idx="67">
                  <c:v>21.859371069179716</c:v>
                </c:pt>
                <c:pt idx="68">
                  <c:v>22.790077163825067</c:v>
                </c:pt>
                <c:pt idx="69">
                  <c:v>25.088071244010774</c:v>
                </c:pt>
                <c:pt idx="70">
                  <c:v>27.962444637020294</c:v>
                </c:pt>
                <c:pt idx="71">
                  <c:v>29.979322789906593</c:v>
                </c:pt>
                <c:pt idx="72">
                  <c:v>31.078085919485229</c:v>
                </c:pt>
                <c:pt idx="73">
                  <c:v>33.953985869647546</c:v>
                </c:pt>
                <c:pt idx="74">
                  <c:v>38.877553008196621</c:v>
                </c:pt>
                <c:pt idx="75">
                  <c:v>44.887169642665683</c:v>
                </c:pt>
                <c:pt idx="76">
                  <c:v>48.708759543939848</c:v>
                </c:pt>
                <c:pt idx="77">
                  <c:v>53.344211446511927</c:v>
                </c:pt>
                <c:pt idx="78">
                  <c:v>59.039704037754575</c:v>
                </c:pt>
                <c:pt idx="79">
                  <c:v>63.300534644423315</c:v>
                </c:pt>
                <c:pt idx="80">
                  <c:v>67.537068939331519</c:v>
                </c:pt>
                <c:pt idx="81">
                  <c:v>70.110333669305192</c:v>
                </c:pt>
                <c:pt idx="82">
                  <c:v>73.900036124537223</c:v>
                </c:pt>
                <c:pt idx="83">
                  <c:v>79.571657583963557</c:v>
                </c:pt>
                <c:pt idx="84">
                  <c:v>85.531421786643151</c:v>
                </c:pt>
                <c:pt idx="85">
                  <c:v>91.133063564806776</c:v>
                </c:pt>
                <c:pt idx="86">
                  <c:v>92.404209330418112</c:v>
                </c:pt>
                <c:pt idx="87">
                  <c:v>92.947521177770469</c:v>
                </c:pt>
                <c:pt idx="88">
                  <c:v>98.119153114936978</c:v>
                </c:pt>
                <c:pt idx="89">
                  <c:v>102.36666808649417</c:v>
                </c:pt>
                <c:pt idx="90">
                  <c:v>103.71079970247399</c:v>
                </c:pt>
                <c:pt idx="91">
                  <c:v>107.73645900425457</c:v>
                </c:pt>
                <c:pt idx="92">
                  <c:v>110.11793727238749</c:v>
                </c:pt>
                <c:pt idx="93">
                  <c:v>118.23657367820802</c:v>
                </c:pt>
                <c:pt idx="94">
                  <c:v>130.81916952635706</c:v>
                </c:pt>
                <c:pt idx="95">
                  <c:v>134.54722606249226</c:v>
                </c:pt>
                <c:pt idx="96">
                  <c:v>143.80588050965574</c:v>
                </c:pt>
                <c:pt idx="97">
                  <c:v>150.59494270801744</c:v>
                </c:pt>
                <c:pt idx="98">
                  <c:v>160.77438930328364</c:v>
                </c:pt>
                <c:pt idx="99">
                  <c:v>163.63952018360953</c:v>
                </c:pt>
                <c:pt idx="100">
                  <c:v>167.94574124919575</c:v>
                </c:pt>
                <c:pt idx="101">
                  <c:v>169.30941574159144</c:v>
                </c:pt>
                <c:pt idx="102">
                  <c:v>169.00817318388647</c:v>
                </c:pt>
                <c:pt idx="103">
                  <c:v>169.42100706290739</c:v>
                </c:pt>
                <c:pt idx="104">
                  <c:v>173.39066644306436</c:v>
                </c:pt>
                <c:pt idx="105">
                  <c:v>179.38681727205579</c:v>
                </c:pt>
                <c:pt idx="106">
                  <c:v>174.20986569877982</c:v>
                </c:pt>
                <c:pt idx="107">
                  <c:v>174.29537628741912</c:v>
                </c:pt>
                <c:pt idx="108">
                  <c:v>186.51992190011256</c:v>
                </c:pt>
                <c:pt idx="109">
                  <c:v>186.90554053512923</c:v>
                </c:pt>
                <c:pt idx="110">
                  <c:v>188.46329655673236</c:v>
                </c:pt>
                <c:pt idx="111">
                  <c:v>193.1965086823781</c:v>
                </c:pt>
                <c:pt idx="112">
                  <c:v>186.70363970919968</c:v>
                </c:pt>
                <c:pt idx="113">
                  <c:v>199.78012469574892</c:v>
                </c:pt>
                <c:pt idx="114">
                  <c:v>202.1045491400024</c:v>
                </c:pt>
                <c:pt idx="115">
                  <c:v>191.36266905455511</c:v>
                </c:pt>
                <c:pt idx="116">
                  <c:v>164.96785361301522</c:v>
                </c:pt>
                <c:pt idx="117">
                  <c:v>137.1357171576912</c:v>
                </c:pt>
                <c:pt idx="118">
                  <c:v>126.21200766377179</c:v>
                </c:pt>
                <c:pt idx="119">
                  <c:v>121.72091539413741</c:v>
                </c:pt>
                <c:pt idx="120">
                  <c:v>141.37884194410628</c:v>
                </c:pt>
                <c:pt idx="121">
                  <c:v>166.21870281835277</c:v>
                </c:pt>
                <c:pt idx="122">
                  <c:v>168.15962335457775</c:v>
                </c:pt>
                <c:pt idx="123">
                  <c:v>181.84669876201411</c:v>
                </c:pt>
                <c:pt idx="124">
                  <c:v>187.38762100780849</c:v>
                </c:pt>
                <c:pt idx="125">
                  <c:v>204.22837631493292</c:v>
                </c:pt>
                <c:pt idx="126">
                  <c:v>227.60524866210594</c:v>
                </c:pt>
                <c:pt idx="127">
                  <c:v>230.50664099915033</c:v>
                </c:pt>
                <c:pt idx="128">
                  <c:v>237.0069682676951</c:v>
                </c:pt>
                <c:pt idx="129">
                  <c:v>264.99511892852144</c:v>
                </c:pt>
                <c:pt idx="130">
                  <c:v>276.70550943293512</c:v>
                </c:pt>
                <c:pt idx="131">
                  <c:v>360.32911817012291</c:v>
                </c:pt>
                <c:pt idx="132">
                  <c:v>357.33431221987314</c:v>
                </c:pt>
                <c:pt idx="133">
                  <c:v>387.29243496280651</c:v>
                </c:pt>
                <c:pt idx="134">
                  <c:v>394.81004251916931</c:v>
                </c:pt>
                <c:pt idx="135">
                  <c:v>418.41684801908724</c:v>
                </c:pt>
                <c:pt idx="136">
                  <c:v>407.73777171288344</c:v>
                </c:pt>
                <c:pt idx="137">
                  <c:v>442.58923428413829</c:v>
                </c:pt>
                <c:pt idx="138">
                  <c:v>468.87865171391502</c:v>
                </c:pt>
                <c:pt idx="139">
                  <c:v>493.89100106225442</c:v>
                </c:pt>
                <c:pt idx="140">
                  <c:v>453.47243872418784</c:v>
                </c:pt>
                <c:pt idx="141">
                  <c:v>429.29118340402272</c:v>
                </c:pt>
                <c:pt idx="142">
                  <c:v>425.64579595011298</c:v>
                </c:pt>
                <c:pt idx="143">
                  <c:v>427.7920347622578</c:v>
                </c:pt>
                <c:pt idx="144">
                  <c:v>463.30152932716442</c:v>
                </c:pt>
                <c:pt idx="145">
                  <c:v>391.79114167163209</c:v>
                </c:pt>
                <c:pt idx="146">
                  <c:v>350.53652679139736</c:v>
                </c:pt>
                <c:pt idx="147">
                  <c:v>351.92267226733497</c:v>
                </c:pt>
                <c:pt idx="148">
                  <c:v>382.55385986748229</c:v>
                </c:pt>
                <c:pt idx="149">
                  <c:v>361.34471051741275</c:v>
                </c:pt>
                <c:pt idx="150">
                  <c:v>327.48963020999111</c:v>
                </c:pt>
                <c:pt idx="151">
                  <c:v>328.80769978175709</c:v>
                </c:pt>
                <c:pt idx="152">
                  <c:v>338.23256781657295</c:v>
                </c:pt>
                <c:pt idx="153">
                  <c:v>365.257865590628</c:v>
                </c:pt>
                <c:pt idx="154">
                  <c:v>359.19111151930366</c:v>
                </c:pt>
                <c:pt idx="155">
                  <c:v>329.29512563796482</c:v>
                </c:pt>
                <c:pt idx="156">
                  <c:v>343.8875805299578</c:v>
                </c:pt>
                <c:pt idx="157">
                  <c:v>317.34498191441548</c:v>
                </c:pt>
                <c:pt idx="158">
                  <c:v>304.90638203967626</c:v>
                </c:pt>
                <c:pt idx="159">
                  <c:v>342.26156634871717</c:v>
                </c:pt>
                <c:pt idx="160">
                  <c:v>343.289314344687</c:v>
                </c:pt>
                <c:pt idx="161">
                  <c:v>362.10252433587829</c:v>
                </c:pt>
                <c:pt idx="162">
                  <c:v>360.56508666850794</c:v>
                </c:pt>
                <c:pt idx="163">
                  <c:v>369.61850830977801</c:v>
                </c:pt>
                <c:pt idx="164">
                  <c:v>365.21828696746752</c:v>
                </c:pt>
                <c:pt idx="165">
                  <c:v>365.8984118504701</c:v>
                </c:pt>
                <c:pt idx="166">
                  <c:v>322.5023514413607</c:v>
                </c:pt>
                <c:pt idx="167">
                  <c:v>307.16553969067678</c:v>
                </c:pt>
                <c:pt idx="168">
                  <c:v>274.56562430223039</c:v>
                </c:pt>
                <c:pt idx="169">
                  <c:v>291.56339185342205</c:v>
                </c:pt>
                <c:pt idx="170">
                  <c:v>319.69405724015621</c:v>
                </c:pt>
                <c:pt idx="171">
                  <c:v>326.74194045087899</c:v>
                </c:pt>
                <c:pt idx="172">
                  <c:v>297.2475586695939</c:v>
                </c:pt>
                <c:pt idx="173">
                  <c:v>276.12400941626294</c:v>
                </c:pt>
                <c:pt idx="174">
                  <c:v>281.95833607845447</c:v>
                </c:pt>
                <c:pt idx="175">
                  <c:v>313.92803004838316</c:v>
                </c:pt>
                <c:pt idx="176">
                  <c:v>292.18794043286914</c:v>
                </c:pt>
                <c:pt idx="177">
                  <c:v>264.86304518002703</c:v>
                </c:pt>
                <c:pt idx="178">
                  <c:v>230.89899797908728</c:v>
                </c:pt>
                <c:pt idx="179">
                  <c:v>197.11479316889611</c:v>
                </c:pt>
                <c:pt idx="180">
                  <c:v>184.3300863099409</c:v>
                </c:pt>
                <c:pt idx="181">
                  <c:v>249.18493240570555</c:v>
                </c:pt>
                <c:pt idx="182">
                  <c:v>241.64816272881015</c:v>
                </c:pt>
                <c:pt idx="183">
                  <c:v>268.44778472166911</c:v>
                </c:pt>
                <c:pt idx="184">
                  <c:v>338.71097808757406</c:v>
                </c:pt>
                <c:pt idx="185">
                  <c:v>417.21901045128016</c:v>
                </c:pt>
                <c:pt idx="186">
                  <c:v>388.66067885078195</c:v>
                </c:pt>
                <c:pt idx="187">
                  <c:v>408.21514571879408</c:v>
                </c:pt>
                <c:pt idx="188">
                  <c:v>460.7494037065847</c:v>
                </c:pt>
                <c:pt idx="189">
                  <c:v>461.0804885983913</c:v>
                </c:pt>
                <c:pt idx="190">
                  <c:v>533.71172289285664</c:v>
                </c:pt>
                <c:pt idx="191">
                  <c:v>560.43977585837501</c:v>
                </c:pt>
                <c:pt idx="192">
                  <c:v>644.94078170936382</c:v>
                </c:pt>
                <c:pt idx="193">
                  <c:v>579.32994380135892</c:v>
                </c:pt>
                <c:pt idx="194">
                  <c:v>743.91065331990819</c:v>
                </c:pt>
                <c:pt idx="195">
                  <c:v>713.28352966241698</c:v>
                </c:pt>
                <c:pt idx="196">
                  <c:v>812.53602571097917</c:v>
                </c:pt>
                <c:pt idx="197">
                  <c:v>904.10296043605763</c:v>
                </c:pt>
                <c:pt idx="198">
                  <c:v>801.54353025406238</c:v>
                </c:pt>
                <c:pt idx="199">
                  <c:v>941.80958884301401</c:v>
                </c:pt>
                <c:pt idx="200">
                  <c:v>961.69140787495121</c:v>
                </c:pt>
                <c:pt idx="201">
                  <c:v>1106.9369550016361</c:v>
                </c:pt>
                <c:pt idx="202">
                  <c:v>1102.2514912213965</c:v>
                </c:pt>
                <c:pt idx="203">
                  <c:v>1158.3399788481593</c:v>
                </c:pt>
                <c:pt idx="204">
                  <c:v>1207.5864938465536</c:v>
                </c:pt>
                <c:pt idx="205">
                  <c:v>1191.6639427338846</c:v>
                </c:pt>
                <c:pt idx="206">
                  <c:v>1258.0840339538283</c:v>
                </c:pt>
                <c:pt idx="207">
                  <c:v>1582.1400828669273</c:v>
                </c:pt>
                <c:pt idx="208">
                  <c:v>1310.6811472125353</c:v>
                </c:pt>
                <c:pt idx="209">
                  <c:v>1422.3581005846574</c:v>
                </c:pt>
                <c:pt idx="210">
                  <c:v>1755.8116667900599</c:v>
                </c:pt>
                <c:pt idx="211">
                  <c:v>1784.9272305032375</c:v>
                </c:pt>
                <c:pt idx="212">
                  <c:v>1533.7819011299084</c:v>
                </c:pt>
                <c:pt idx="213">
                  <c:v>1898.349668807236</c:v>
                </c:pt>
                <c:pt idx="214">
                  <c:v>1872.280592438289</c:v>
                </c:pt>
                <c:pt idx="215">
                  <c:v>1866.4165803650969</c:v>
                </c:pt>
                <c:pt idx="216">
                  <c:v>1941.8519894538438</c:v>
                </c:pt>
                <c:pt idx="217">
                  <c:v>1894.6645919413431</c:v>
                </c:pt>
                <c:pt idx="218">
                  <c:v>2077.5466513796287</c:v>
                </c:pt>
                <c:pt idx="219">
                  <c:v>2392.4443582699018</c:v>
                </c:pt>
                <c:pt idx="220">
                  <c:v>2163.0288255020973</c:v>
                </c:pt>
                <c:pt idx="221">
                  <c:v>1831.0049377140956</c:v>
                </c:pt>
              </c:numCache>
            </c:numRef>
          </c:val>
          <c:smooth val="0"/>
          <c:extLst>
            <c:ext xmlns:c16="http://schemas.microsoft.com/office/drawing/2014/chart" uri="{C3380CC4-5D6E-409C-BE32-E72D297353CC}">
              <c16:uniqueId val="{00000005-2CF1-42BF-95B8-98A969B5F6B7}"/>
            </c:ext>
          </c:extLst>
        </c:ser>
        <c:ser>
          <c:idx val="2"/>
          <c:order val="2"/>
          <c:tx>
            <c:strRef>
              <c:f>Sheet1!$D$1</c:f>
              <c:strCache>
                <c:ptCount val="1"/>
                <c:pt idx="0">
                  <c:v>Bills</c:v>
                </c:pt>
              </c:strCache>
            </c:strRef>
          </c:tx>
          <c:spPr>
            <a:ln w="34238">
              <a:solidFill>
                <a:srgbClr val="00FF00"/>
              </a:solidFill>
              <a:prstDash val="solid"/>
            </a:ln>
          </c:spPr>
          <c:marker>
            <c:symbol val="none"/>
          </c:marker>
          <c:dLbls>
            <c:dLbl>
              <c:idx val="190"/>
              <c:layout>
                <c:manualLayout>
                  <c:x val="-5.496649033915342E-2"/>
                  <c:y val="5.2042522840861125E-2"/>
                </c:manualLayout>
              </c:layout>
              <c:tx>
                <c:rich>
                  <a:bodyPr/>
                  <a:lstStyle/>
                  <a:p>
                    <a:pPr>
                      <a:defRPr sz="2336" b="1" i="0" u="none" strike="noStrike" baseline="0">
                        <a:solidFill>
                          <a:srgbClr val="00FF00"/>
                        </a:solidFill>
                        <a:latin typeface="Times New Roman"/>
                        <a:ea typeface="Times New Roman"/>
                        <a:cs typeface="Times New Roman"/>
                      </a:defRPr>
                    </a:pPr>
                    <a:r>
                      <a:rPr lang="en-US"/>
                      <a:t>BILLS</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F1-42BF-95B8-98A969B5F6B7}"/>
                </c:ext>
              </c:extLst>
            </c:dLbl>
            <c:dLbl>
              <c:idx val="198"/>
              <c:layout>
                <c:manualLayout>
                  <c:x val="6.1816031616737564E-2"/>
                  <c:y val="-1.0381835119255167E-2"/>
                </c:manualLayout>
              </c:layout>
              <c:tx>
                <c:rich>
                  <a:bodyPr/>
                  <a:lstStyle/>
                  <a:p>
                    <a:pPr>
                      <a:defRPr sz="1078" b="1" i="0" u="none" strike="noStrike" baseline="0">
                        <a:solidFill>
                          <a:schemeClr val="tx1"/>
                        </a:solidFill>
                        <a:latin typeface="Times New Roman"/>
                        <a:ea typeface="Times New Roman"/>
                        <a:cs typeface="Times New Roman"/>
                      </a:defRPr>
                    </a:pPr>
                    <a:r>
                      <a:rPr lang="en-US" dirty="0"/>
                      <a:t>$235</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15:layout>
                    <c:manualLayout>
                      <c:w val="4.2237547892720308E-2"/>
                      <c:h val="3.276943653689026E-2"/>
                    </c:manualLayout>
                  </c15:layout>
                </c:ext>
                <c:ext xmlns:c16="http://schemas.microsoft.com/office/drawing/2014/chart" uri="{C3380CC4-5D6E-409C-BE32-E72D297353CC}">
                  <c16:uniqueId val="{00000007-2CF1-42BF-95B8-98A969B5F6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Sheet1!$A$2:$A$223</c:f>
              <c:numCache>
                <c:formatCode>General</c:formatCode>
                <c:ptCount val="222"/>
                <c:pt idx="0">
                  <c:v>1802</c:v>
                </c:pt>
                <c:pt idx="1">
                  <c:v>1802</c:v>
                </c:pt>
                <c:pt idx="2">
                  <c:v>1803</c:v>
                </c:pt>
                <c:pt idx="3">
                  <c:v>1804</c:v>
                </c:pt>
                <c:pt idx="4">
                  <c:v>1805</c:v>
                </c:pt>
                <c:pt idx="5">
                  <c:v>1806</c:v>
                </c:pt>
                <c:pt idx="6">
                  <c:v>1807</c:v>
                </c:pt>
                <c:pt idx="7">
                  <c:v>1808</c:v>
                </c:pt>
                <c:pt idx="8">
                  <c:v>1809</c:v>
                </c:pt>
                <c:pt idx="9">
                  <c:v>10</c:v>
                </c:pt>
                <c:pt idx="10">
                  <c:v>1811</c:v>
                </c:pt>
                <c:pt idx="11">
                  <c:v>1812</c:v>
                </c:pt>
                <c:pt idx="12">
                  <c:v>1813</c:v>
                </c:pt>
                <c:pt idx="13">
                  <c:v>1814</c:v>
                </c:pt>
                <c:pt idx="14">
                  <c:v>1815</c:v>
                </c:pt>
                <c:pt idx="15">
                  <c:v>1816</c:v>
                </c:pt>
                <c:pt idx="16">
                  <c:v>1817</c:v>
                </c:pt>
                <c:pt idx="17">
                  <c:v>1818</c:v>
                </c:pt>
                <c:pt idx="18">
                  <c:v>1819</c:v>
                </c:pt>
                <c:pt idx="19">
                  <c:v>20</c:v>
                </c:pt>
                <c:pt idx="20">
                  <c:v>1821</c:v>
                </c:pt>
                <c:pt idx="21">
                  <c:v>1822</c:v>
                </c:pt>
                <c:pt idx="22">
                  <c:v>1823</c:v>
                </c:pt>
                <c:pt idx="23">
                  <c:v>1824</c:v>
                </c:pt>
                <c:pt idx="24">
                  <c:v>1825</c:v>
                </c:pt>
                <c:pt idx="25">
                  <c:v>1826</c:v>
                </c:pt>
                <c:pt idx="26">
                  <c:v>1827</c:v>
                </c:pt>
                <c:pt idx="27">
                  <c:v>1828</c:v>
                </c:pt>
                <c:pt idx="28">
                  <c:v>1829</c:v>
                </c:pt>
                <c:pt idx="29">
                  <c:v>30</c:v>
                </c:pt>
                <c:pt idx="30">
                  <c:v>1831</c:v>
                </c:pt>
                <c:pt idx="31">
                  <c:v>1832</c:v>
                </c:pt>
                <c:pt idx="32">
                  <c:v>1833</c:v>
                </c:pt>
                <c:pt idx="33">
                  <c:v>1834</c:v>
                </c:pt>
                <c:pt idx="34">
                  <c:v>1835</c:v>
                </c:pt>
                <c:pt idx="35">
                  <c:v>1836</c:v>
                </c:pt>
                <c:pt idx="36">
                  <c:v>1837</c:v>
                </c:pt>
                <c:pt idx="37">
                  <c:v>1838</c:v>
                </c:pt>
                <c:pt idx="38">
                  <c:v>1839</c:v>
                </c:pt>
                <c:pt idx="39">
                  <c:v>40</c:v>
                </c:pt>
                <c:pt idx="40">
                  <c:v>1841</c:v>
                </c:pt>
                <c:pt idx="41">
                  <c:v>1842</c:v>
                </c:pt>
                <c:pt idx="42">
                  <c:v>1843</c:v>
                </c:pt>
                <c:pt idx="43">
                  <c:v>1844</c:v>
                </c:pt>
                <c:pt idx="44">
                  <c:v>1845</c:v>
                </c:pt>
                <c:pt idx="45">
                  <c:v>1846</c:v>
                </c:pt>
                <c:pt idx="46">
                  <c:v>1847</c:v>
                </c:pt>
                <c:pt idx="47">
                  <c:v>1848</c:v>
                </c:pt>
                <c:pt idx="48">
                  <c:v>1849</c:v>
                </c:pt>
                <c:pt idx="49">
                  <c:v>50</c:v>
                </c:pt>
                <c:pt idx="50">
                  <c:v>1851</c:v>
                </c:pt>
                <c:pt idx="51">
                  <c:v>1852</c:v>
                </c:pt>
                <c:pt idx="52">
                  <c:v>1853</c:v>
                </c:pt>
                <c:pt idx="53">
                  <c:v>1854</c:v>
                </c:pt>
                <c:pt idx="54">
                  <c:v>1855</c:v>
                </c:pt>
                <c:pt idx="55">
                  <c:v>1856</c:v>
                </c:pt>
                <c:pt idx="56">
                  <c:v>1857</c:v>
                </c:pt>
                <c:pt idx="57">
                  <c:v>1858</c:v>
                </c:pt>
                <c:pt idx="58">
                  <c:v>1859</c:v>
                </c:pt>
                <c:pt idx="59">
                  <c:v>60</c:v>
                </c:pt>
                <c:pt idx="60">
                  <c:v>1861</c:v>
                </c:pt>
                <c:pt idx="61">
                  <c:v>1862</c:v>
                </c:pt>
                <c:pt idx="62">
                  <c:v>1863</c:v>
                </c:pt>
                <c:pt idx="63">
                  <c:v>1864</c:v>
                </c:pt>
                <c:pt idx="64">
                  <c:v>1865</c:v>
                </c:pt>
                <c:pt idx="65">
                  <c:v>1866</c:v>
                </c:pt>
                <c:pt idx="66">
                  <c:v>1867</c:v>
                </c:pt>
                <c:pt idx="67">
                  <c:v>1868</c:v>
                </c:pt>
                <c:pt idx="68">
                  <c:v>1869</c:v>
                </c:pt>
                <c:pt idx="69">
                  <c:v>70</c:v>
                </c:pt>
                <c:pt idx="70">
                  <c:v>1871</c:v>
                </c:pt>
                <c:pt idx="71">
                  <c:v>1872</c:v>
                </c:pt>
                <c:pt idx="72">
                  <c:v>1873</c:v>
                </c:pt>
                <c:pt idx="73">
                  <c:v>1874</c:v>
                </c:pt>
                <c:pt idx="74">
                  <c:v>1875</c:v>
                </c:pt>
                <c:pt idx="75">
                  <c:v>1876</c:v>
                </c:pt>
                <c:pt idx="76">
                  <c:v>1877</c:v>
                </c:pt>
                <c:pt idx="77">
                  <c:v>1878</c:v>
                </c:pt>
                <c:pt idx="78">
                  <c:v>1879</c:v>
                </c:pt>
                <c:pt idx="79">
                  <c:v>80</c:v>
                </c:pt>
                <c:pt idx="80">
                  <c:v>1881</c:v>
                </c:pt>
                <c:pt idx="81">
                  <c:v>1882</c:v>
                </c:pt>
                <c:pt idx="82">
                  <c:v>1883</c:v>
                </c:pt>
                <c:pt idx="83">
                  <c:v>1884</c:v>
                </c:pt>
                <c:pt idx="84">
                  <c:v>1885</c:v>
                </c:pt>
                <c:pt idx="85">
                  <c:v>1886</c:v>
                </c:pt>
                <c:pt idx="86">
                  <c:v>1887</c:v>
                </c:pt>
                <c:pt idx="87">
                  <c:v>1888</c:v>
                </c:pt>
                <c:pt idx="88">
                  <c:v>1889</c:v>
                </c:pt>
                <c:pt idx="89">
                  <c:v>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10</c:v>
                </c:pt>
                <c:pt idx="110">
                  <c:v>1911</c:v>
                </c:pt>
                <c:pt idx="111">
                  <c:v>1912</c:v>
                </c:pt>
                <c:pt idx="112">
                  <c:v>1913</c:v>
                </c:pt>
                <c:pt idx="113">
                  <c:v>1914</c:v>
                </c:pt>
                <c:pt idx="114">
                  <c:v>1915</c:v>
                </c:pt>
                <c:pt idx="115">
                  <c:v>1916</c:v>
                </c:pt>
                <c:pt idx="116">
                  <c:v>1917</c:v>
                </c:pt>
                <c:pt idx="117">
                  <c:v>1918</c:v>
                </c:pt>
                <c:pt idx="118">
                  <c:v>1919</c:v>
                </c:pt>
                <c:pt idx="119">
                  <c:v>20</c:v>
                </c:pt>
                <c:pt idx="120">
                  <c:v>1921</c:v>
                </c:pt>
                <c:pt idx="121">
                  <c:v>1922</c:v>
                </c:pt>
                <c:pt idx="122">
                  <c:v>1923</c:v>
                </c:pt>
                <c:pt idx="123">
                  <c:v>1924</c:v>
                </c:pt>
                <c:pt idx="124">
                  <c:v>1925</c:v>
                </c:pt>
                <c:pt idx="125">
                  <c:v>1926</c:v>
                </c:pt>
                <c:pt idx="126">
                  <c:v>1927</c:v>
                </c:pt>
                <c:pt idx="127">
                  <c:v>1928</c:v>
                </c:pt>
                <c:pt idx="128">
                  <c:v>1929</c:v>
                </c:pt>
                <c:pt idx="129">
                  <c:v>30</c:v>
                </c:pt>
                <c:pt idx="130">
                  <c:v>1931</c:v>
                </c:pt>
                <c:pt idx="131">
                  <c:v>1932</c:v>
                </c:pt>
                <c:pt idx="132">
                  <c:v>1933</c:v>
                </c:pt>
                <c:pt idx="133">
                  <c:v>1934</c:v>
                </c:pt>
                <c:pt idx="134">
                  <c:v>1935</c:v>
                </c:pt>
                <c:pt idx="135">
                  <c:v>1936</c:v>
                </c:pt>
                <c:pt idx="136">
                  <c:v>1937</c:v>
                </c:pt>
                <c:pt idx="137">
                  <c:v>1938</c:v>
                </c:pt>
                <c:pt idx="138">
                  <c:v>1939</c:v>
                </c:pt>
                <c:pt idx="139">
                  <c:v>40</c:v>
                </c:pt>
                <c:pt idx="140">
                  <c:v>1941</c:v>
                </c:pt>
                <c:pt idx="141">
                  <c:v>1942</c:v>
                </c:pt>
                <c:pt idx="142">
                  <c:v>1943</c:v>
                </c:pt>
                <c:pt idx="143">
                  <c:v>1944</c:v>
                </c:pt>
                <c:pt idx="144">
                  <c:v>1945</c:v>
                </c:pt>
                <c:pt idx="145">
                  <c:v>1946</c:v>
                </c:pt>
                <c:pt idx="146">
                  <c:v>1947</c:v>
                </c:pt>
                <c:pt idx="147">
                  <c:v>1948</c:v>
                </c:pt>
                <c:pt idx="148">
                  <c:v>1949</c:v>
                </c:pt>
                <c:pt idx="149">
                  <c:v>50</c:v>
                </c:pt>
                <c:pt idx="150">
                  <c:v>1951</c:v>
                </c:pt>
                <c:pt idx="151">
                  <c:v>1952</c:v>
                </c:pt>
                <c:pt idx="152">
                  <c:v>1953</c:v>
                </c:pt>
                <c:pt idx="153">
                  <c:v>1954</c:v>
                </c:pt>
                <c:pt idx="154">
                  <c:v>1955</c:v>
                </c:pt>
                <c:pt idx="155">
                  <c:v>1956</c:v>
                </c:pt>
                <c:pt idx="156">
                  <c:v>1957</c:v>
                </c:pt>
                <c:pt idx="157">
                  <c:v>1958</c:v>
                </c:pt>
                <c:pt idx="158">
                  <c:v>1959</c:v>
                </c:pt>
                <c:pt idx="159">
                  <c:v>60</c:v>
                </c:pt>
                <c:pt idx="160">
                  <c:v>1961</c:v>
                </c:pt>
                <c:pt idx="161">
                  <c:v>1962</c:v>
                </c:pt>
                <c:pt idx="162">
                  <c:v>1963</c:v>
                </c:pt>
                <c:pt idx="163">
                  <c:v>1964</c:v>
                </c:pt>
                <c:pt idx="164">
                  <c:v>1965</c:v>
                </c:pt>
                <c:pt idx="165">
                  <c:v>1966</c:v>
                </c:pt>
                <c:pt idx="166">
                  <c:v>1967</c:v>
                </c:pt>
                <c:pt idx="167">
                  <c:v>1968</c:v>
                </c:pt>
                <c:pt idx="168">
                  <c:v>1969</c:v>
                </c:pt>
                <c:pt idx="169">
                  <c:v>70</c:v>
                </c:pt>
                <c:pt idx="170">
                  <c:v>1971</c:v>
                </c:pt>
                <c:pt idx="171">
                  <c:v>1972</c:v>
                </c:pt>
                <c:pt idx="172">
                  <c:v>1973</c:v>
                </c:pt>
                <c:pt idx="173">
                  <c:v>1974</c:v>
                </c:pt>
                <c:pt idx="174">
                  <c:v>1975</c:v>
                </c:pt>
                <c:pt idx="175">
                  <c:v>1976</c:v>
                </c:pt>
                <c:pt idx="176">
                  <c:v>1977</c:v>
                </c:pt>
                <c:pt idx="177">
                  <c:v>1978</c:v>
                </c:pt>
                <c:pt idx="178">
                  <c:v>1979</c:v>
                </c:pt>
                <c:pt idx="179">
                  <c:v>80</c:v>
                </c:pt>
                <c:pt idx="180">
                  <c:v>1981</c:v>
                </c:pt>
                <c:pt idx="181">
                  <c:v>1982</c:v>
                </c:pt>
                <c:pt idx="182">
                  <c:v>1983</c:v>
                </c:pt>
                <c:pt idx="183">
                  <c:v>1984</c:v>
                </c:pt>
                <c:pt idx="184">
                  <c:v>1985</c:v>
                </c:pt>
                <c:pt idx="185">
                  <c:v>1986</c:v>
                </c:pt>
                <c:pt idx="186">
                  <c:v>1987</c:v>
                </c:pt>
                <c:pt idx="187">
                  <c:v>1988</c:v>
                </c:pt>
                <c:pt idx="188">
                  <c:v>1989</c:v>
                </c:pt>
                <c:pt idx="189">
                  <c:v>1990</c:v>
                </c:pt>
                <c:pt idx="190">
                  <c:v>1991</c:v>
                </c:pt>
                <c:pt idx="191">
                  <c:v>1992</c:v>
                </c:pt>
                <c:pt idx="192">
                  <c:v>1993</c:v>
                </c:pt>
                <c:pt idx="193">
                  <c:v>1994</c:v>
                </c:pt>
                <c:pt idx="194">
                  <c:v>1995</c:v>
                </c:pt>
                <c:pt idx="195">
                  <c:v>1996</c:v>
                </c:pt>
                <c:pt idx="196">
                  <c:v>1997</c:v>
                </c:pt>
                <c:pt idx="197">
                  <c:v>1998</c:v>
                </c:pt>
                <c:pt idx="198">
                  <c:v>1999</c:v>
                </c:pt>
                <c:pt idx="199">
                  <c:v>2000</c:v>
                </c:pt>
                <c:pt idx="200">
                  <c:v>2001</c:v>
                </c:pt>
                <c:pt idx="201">
                  <c:v>2002</c:v>
                </c:pt>
                <c:pt idx="202">
                  <c:v>2003</c:v>
                </c:pt>
                <c:pt idx="203">
                  <c:v>2004</c:v>
                </c:pt>
                <c:pt idx="204">
                  <c:v>2005</c:v>
                </c:pt>
                <c:pt idx="205">
                  <c:v>2006</c:v>
                </c:pt>
                <c:pt idx="206">
                  <c:v>2007</c:v>
                </c:pt>
                <c:pt idx="207">
                  <c:v>2008</c:v>
                </c:pt>
                <c:pt idx="208">
                  <c:v>2009</c:v>
                </c:pt>
                <c:pt idx="209">
                  <c:v>2010</c:v>
                </c:pt>
                <c:pt idx="210">
                  <c:v>2011</c:v>
                </c:pt>
                <c:pt idx="211">
                  <c:v>2012</c:v>
                </c:pt>
                <c:pt idx="212">
                  <c:v>2013</c:v>
                </c:pt>
                <c:pt idx="213">
                  <c:v>2014</c:v>
                </c:pt>
                <c:pt idx="214">
                  <c:v>2015</c:v>
                </c:pt>
                <c:pt idx="215">
                  <c:v>2016</c:v>
                </c:pt>
                <c:pt idx="216">
                  <c:v>2017</c:v>
                </c:pt>
                <c:pt idx="217">
                  <c:v>2018</c:v>
                </c:pt>
                <c:pt idx="218">
                  <c:v>2019</c:v>
                </c:pt>
                <c:pt idx="219">
                  <c:v>2020</c:v>
                </c:pt>
                <c:pt idx="220">
                  <c:v>2021</c:v>
                </c:pt>
                <c:pt idx="221">
                  <c:v>2022</c:v>
                </c:pt>
              </c:numCache>
            </c:numRef>
          </c:cat>
          <c:val>
            <c:numRef>
              <c:f>Sheet1!$D$2:$D$223</c:f>
              <c:numCache>
                <c:formatCode>\$#,##0.00_);[Red]"($"#,##0.00\)</c:formatCode>
                <c:ptCount val="222"/>
                <c:pt idx="0">
                  <c:v>1</c:v>
                </c:pt>
                <c:pt idx="1">
                  <c:v>1.2368379157865301</c:v>
                </c:pt>
                <c:pt idx="2">
                  <c:v>1.2719510066946005</c:v>
                </c:pt>
                <c:pt idx="3">
                  <c:v>1.226454790848573</c:v>
                </c:pt>
                <c:pt idx="4">
                  <c:v>1.195128976772629</c:v>
                </c:pt>
                <c:pt idx="5">
                  <c:v>1.3027647617432736</c:v>
                </c:pt>
                <c:pt idx="6">
                  <c:v>1.4407939333153612</c:v>
                </c:pt>
                <c:pt idx="7">
                  <c:v>1.6044395366930526</c:v>
                </c:pt>
                <c:pt idx="8">
                  <c:v>1.494000033232749</c:v>
                </c:pt>
                <c:pt idx="9">
                  <c:v>1.5937160485270332</c:v>
                </c:pt>
                <c:pt idx="10">
                  <c:v>1.745522013500268</c:v>
                </c:pt>
                <c:pt idx="11">
                  <c:v>1.7191256069047713</c:v>
                </c:pt>
                <c:pt idx="12">
                  <c:v>1.5542491150241808</c:v>
                </c:pt>
                <c:pt idx="13">
                  <c:v>1.4409848978832345</c:v>
                </c:pt>
                <c:pt idx="14">
                  <c:v>1.7522196309727132</c:v>
                </c:pt>
                <c:pt idx="15">
                  <c:v>2.1302337603676333</c:v>
                </c:pt>
                <c:pt idx="16">
                  <c:v>2.2742830936223877</c:v>
                </c:pt>
                <c:pt idx="17">
                  <c:v>2.4616712123054096</c:v>
                </c:pt>
                <c:pt idx="18">
                  <c:v>2.8859451023572475</c:v>
                </c:pt>
                <c:pt idx="19">
                  <c:v>3.426671669879191</c:v>
                </c:pt>
                <c:pt idx="20">
                  <c:v>3.6673021387547378</c:v>
                </c:pt>
                <c:pt idx="21">
                  <c:v>3.7609599306291077</c:v>
                </c:pt>
                <c:pt idx="22">
                  <c:v>3.9304256749256736</c:v>
                </c:pt>
                <c:pt idx="23">
                  <c:v>4.324447214329104</c:v>
                </c:pt>
                <c:pt idx="24">
                  <c:v>4.4042751073836355</c:v>
                </c:pt>
                <c:pt idx="25">
                  <c:v>4.8966566819923294</c:v>
                </c:pt>
                <c:pt idx="26">
                  <c:v>4.8968148945686849</c:v>
                </c:pt>
                <c:pt idx="27">
                  <c:v>5.3282092721438117</c:v>
                </c:pt>
                <c:pt idx="28">
                  <c:v>5.5575876255977965</c:v>
                </c:pt>
                <c:pt idx="29">
                  <c:v>5.9074359775299907</c:v>
                </c:pt>
                <c:pt idx="30">
                  <c:v>5.9205143618361955</c:v>
                </c:pt>
                <c:pt idx="31">
                  <c:v>6.0663653030921685</c:v>
                </c:pt>
                <c:pt idx="32">
                  <c:v>6.3412982583582185</c:v>
                </c:pt>
                <c:pt idx="33">
                  <c:v>7.040036240095545</c:v>
                </c:pt>
                <c:pt idx="34">
                  <c:v>6.6759421157690877</c:v>
                </c:pt>
                <c:pt idx="35">
                  <c:v>6.5991428206607026</c:v>
                </c:pt>
                <c:pt idx="36">
                  <c:v>7.0800150219050586</c:v>
                </c:pt>
                <c:pt idx="37">
                  <c:v>7.6180258976610187</c:v>
                </c:pt>
                <c:pt idx="38">
                  <c:v>8.0475957402330298</c:v>
                </c:pt>
                <c:pt idx="39">
                  <c:v>9.5013309634135776</c:v>
                </c:pt>
                <c:pt idx="40">
                  <c:v>10.337037962240853</c:v>
                </c:pt>
                <c:pt idx="41">
                  <c:v>11.68449745007241</c:v>
                </c:pt>
                <c:pt idx="42">
                  <c:v>12.535152647029431</c:v>
                </c:pt>
                <c:pt idx="43">
                  <c:v>12.873388787414893</c:v>
                </c:pt>
                <c:pt idx="44">
                  <c:v>13.038962270539562</c:v>
                </c:pt>
                <c:pt idx="45">
                  <c:v>13.495255669119992</c:v>
                </c:pt>
                <c:pt idx="46">
                  <c:v>13.549904998129229</c:v>
                </c:pt>
                <c:pt idx="47">
                  <c:v>15.589964435545886</c:v>
                </c:pt>
                <c:pt idx="48">
                  <c:v>16.469064918624902</c:v>
                </c:pt>
                <c:pt idx="49">
                  <c:v>16.366073836700028</c:v>
                </c:pt>
                <c:pt idx="50">
                  <c:v>17.080167883878744</c:v>
                </c:pt>
                <c:pt idx="51">
                  <c:v>17.611301220558591</c:v>
                </c:pt>
                <c:pt idx="52">
                  <c:v>18.537590443139393</c:v>
                </c:pt>
                <c:pt idx="53">
                  <c:v>18.177152640426872</c:v>
                </c:pt>
                <c:pt idx="54">
                  <c:v>18.512626195288796</c:v>
                </c:pt>
                <c:pt idx="55">
                  <c:v>20.335342689709389</c:v>
                </c:pt>
                <c:pt idx="56">
                  <c:v>21.0350054752343</c:v>
                </c:pt>
                <c:pt idx="57">
                  <c:v>23.617715380026404</c:v>
                </c:pt>
                <c:pt idx="58">
                  <c:v>23.892078617247417</c:v>
                </c:pt>
                <c:pt idx="59">
                  <c:v>25.201727854774024</c:v>
                </c:pt>
                <c:pt idx="60">
                  <c:v>26.578522960674288</c:v>
                </c:pt>
                <c:pt idx="61">
                  <c:v>25.148484517434468</c:v>
                </c:pt>
                <c:pt idx="62">
                  <c:v>21.504575919093618</c:v>
                </c:pt>
                <c:pt idx="63">
                  <c:v>18.143436848320334</c:v>
                </c:pt>
                <c:pt idx="64">
                  <c:v>19.884251012295845</c:v>
                </c:pt>
                <c:pt idx="65">
                  <c:v>22.057877033575036</c:v>
                </c:pt>
                <c:pt idx="66">
                  <c:v>24.407819938687247</c:v>
                </c:pt>
                <c:pt idx="67">
                  <c:v>26.989323372113489</c:v>
                </c:pt>
                <c:pt idx="68">
                  <c:v>28.489153229329016</c:v>
                </c:pt>
                <c:pt idx="69">
                  <c:v>31.381025493201232</c:v>
                </c:pt>
                <c:pt idx="70">
                  <c:v>34.327190851027709</c:v>
                </c:pt>
                <c:pt idx="71">
                  <c:v>37.215395453006529</c:v>
                </c:pt>
                <c:pt idx="72">
                  <c:v>40.071718192613915</c:v>
                </c:pt>
                <c:pt idx="73">
                  <c:v>42.93299179169253</c:v>
                </c:pt>
                <c:pt idx="74">
                  <c:v>46.587748400373563</c:v>
                </c:pt>
                <c:pt idx="75">
                  <c:v>50.575914023527702</c:v>
                </c:pt>
                <c:pt idx="76">
                  <c:v>53.54636739367119</c:v>
                </c:pt>
                <c:pt idx="77">
                  <c:v>57.277879432356009</c:v>
                </c:pt>
                <c:pt idx="78">
                  <c:v>62.014812435834493</c:v>
                </c:pt>
                <c:pt idx="79">
                  <c:v>64.522783349906007</c:v>
                </c:pt>
                <c:pt idx="80">
                  <c:v>65.82235145335045</c:v>
                </c:pt>
                <c:pt idx="81">
                  <c:v>67.57362909224895</c:v>
                </c:pt>
                <c:pt idx="82">
                  <c:v>71.274964680218787</c:v>
                </c:pt>
                <c:pt idx="83">
                  <c:v>76.332479595585724</c:v>
                </c:pt>
                <c:pt idx="84">
                  <c:v>80.093041989919243</c:v>
                </c:pt>
                <c:pt idx="85">
                  <c:v>83.068416779881431</c:v>
                </c:pt>
                <c:pt idx="86">
                  <c:v>85.773381232365878</c:v>
                </c:pt>
                <c:pt idx="87">
                  <c:v>87.575043234585692</c:v>
                </c:pt>
                <c:pt idx="88">
                  <c:v>89.502309000050218</c:v>
                </c:pt>
                <c:pt idx="89">
                  <c:v>93.159822973888879</c:v>
                </c:pt>
                <c:pt idx="90">
                  <c:v>96.818043465677462</c:v>
                </c:pt>
                <c:pt idx="91">
                  <c:v>99.435198513099195</c:v>
                </c:pt>
                <c:pt idx="92">
                  <c:v>103.67174904020081</c:v>
                </c:pt>
                <c:pt idx="93">
                  <c:v>108.5227124026689</c:v>
                </c:pt>
                <c:pt idx="94">
                  <c:v>114.40452144420929</c:v>
                </c:pt>
                <c:pt idx="95">
                  <c:v>119.93876589274301</c:v>
                </c:pt>
                <c:pt idx="96">
                  <c:v>123.9759724709206</c:v>
                </c:pt>
                <c:pt idx="97">
                  <c:v>128.83001036417906</c:v>
                </c:pt>
                <c:pt idx="98">
                  <c:v>133.62650998334928</c:v>
                </c:pt>
                <c:pt idx="99">
                  <c:v>137.95429559953311</c:v>
                </c:pt>
                <c:pt idx="100">
                  <c:v>141.46223184477984</c:v>
                </c:pt>
                <c:pt idx="101">
                  <c:v>144.67825227820938</c:v>
                </c:pt>
                <c:pt idx="102">
                  <c:v>147.77600868300723</c:v>
                </c:pt>
                <c:pt idx="103">
                  <c:v>150.2573772430284</c:v>
                </c:pt>
                <c:pt idx="104">
                  <c:v>155.73671795943756</c:v>
                </c:pt>
                <c:pt idx="105">
                  <c:v>161.21586171195847</c:v>
                </c:pt>
                <c:pt idx="106">
                  <c:v>163.09524263652278</c:v>
                </c:pt>
                <c:pt idx="107">
                  <c:v>167.26269070121049</c:v>
                </c:pt>
                <c:pt idx="108">
                  <c:v>175.83968888953208</c:v>
                </c:pt>
                <c:pt idx="109">
                  <c:v>179.77469244182507</c:v>
                </c:pt>
                <c:pt idx="110">
                  <c:v>182.59370948157979</c:v>
                </c:pt>
                <c:pt idx="111">
                  <c:v>188.17427866972622</c:v>
                </c:pt>
                <c:pt idx="112">
                  <c:v>193.02086920510348</c:v>
                </c:pt>
                <c:pt idx="113">
                  <c:v>200.04430460655101</c:v>
                </c:pt>
                <c:pt idx="114">
                  <c:v>202.65844806504265</c:v>
                </c:pt>
                <c:pt idx="115">
                  <c:v>185.78214067623711</c:v>
                </c:pt>
                <c:pt idx="116">
                  <c:v>163.98730635875989</c:v>
                </c:pt>
                <c:pt idx="117">
                  <c:v>142.72634052529051</c:v>
                </c:pt>
                <c:pt idx="118">
                  <c:v>130.01000331277612</c:v>
                </c:pt>
                <c:pt idx="119">
                  <c:v>133.52416029922733</c:v>
                </c:pt>
                <c:pt idx="120">
                  <c:v>156.96436523055445</c:v>
                </c:pt>
                <c:pt idx="121">
                  <c:v>166.25507672071871</c:v>
                </c:pt>
                <c:pt idx="122">
                  <c:v>168.79378213212399</c:v>
                </c:pt>
                <c:pt idx="123">
                  <c:v>173.46936989718384</c:v>
                </c:pt>
                <c:pt idx="124">
                  <c:v>172.73469319707741</c:v>
                </c:pt>
                <c:pt idx="125">
                  <c:v>180.39254826797432</c:v>
                </c:pt>
                <c:pt idx="126">
                  <c:v>190.33056699743719</c:v>
                </c:pt>
                <c:pt idx="127">
                  <c:v>199.40762342897469</c:v>
                </c:pt>
                <c:pt idx="128">
                  <c:v>207.66114004961238</c:v>
                </c:pt>
                <c:pt idx="129">
                  <c:v>227.19648904726225</c:v>
                </c:pt>
                <c:pt idx="130">
                  <c:v>253.22693973034285</c:v>
                </c:pt>
                <c:pt idx="131">
                  <c:v>284.93660239593385</c:v>
                </c:pt>
                <c:pt idx="132">
                  <c:v>283.61913892717678</c:v>
                </c:pt>
                <c:pt idx="133">
                  <c:v>279.84089446736255</c:v>
                </c:pt>
                <c:pt idx="134">
                  <c:v>272.18778056947048</c:v>
                </c:pt>
                <c:pt idx="135">
                  <c:v>268.77545846659086</c:v>
                </c:pt>
                <c:pt idx="136">
                  <c:v>262.11409818829668</c:v>
                </c:pt>
                <c:pt idx="137">
                  <c:v>269.55933854991446</c:v>
                </c:pt>
                <c:pt idx="138">
                  <c:v>269.61459662465671</c:v>
                </c:pt>
                <c:pt idx="139">
                  <c:v>267.71528045571131</c:v>
                </c:pt>
                <c:pt idx="140">
                  <c:v>243.67996234277942</c:v>
                </c:pt>
                <c:pt idx="141">
                  <c:v>224.0924743954653</c:v>
                </c:pt>
                <c:pt idx="142">
                  <c:v>218.40862008743383</c:v>
                </c:pt>
                <c:pt idx="143">
                  <c:v>214.20617898063333</c:v>
                </c:pt>
                <c:pt idx="144">
                  <c:v>210.18884976337006</c:v>
                </c:pt>
                <c:pt idx="145">
                  <c:v>178.5555132710426</c:v>
                </c:pt>
                <c:pt idx="146">
                  <c:v>164.88334209039155</c:v>
                </c:pt>
                <c:pt idx="147">
                  <c:v>161.39284412709185</c:v>
                </c:pt>
                <c:pt idx="148">
                  <c:v>166.62945590216478</c:v>
                </c:pt>
                <c:pt idx="149">
                  <c:v>159.178859609288</c:v>
                </c:pt>
                <c:pt idx="150">
                  <c:v>152.41046379037681</c:v>
                </c:pt>
                <c:pt idx="151">
                  <c:v>153.77384309338157</c:v>
                </c:pt>
                <c:pt idx="152">
                  <c:v>155.41409463152738</c:v>
                </c:pt>
                <c:pt idx="153">
                  <c:v>157.9308987392865</c:v>
                </c:pt>
                <c:pt idx="154">
                  <c:v>159.81761856921949</c:v>
                </c:pt>
                <c:pt idx="155">
                  <c:v>159.00160924837641</c:v>
                </c:pt>
                <c:pt idx="156">
                  <c:v>159.37324124307915</c:v>
                </c:pt>
                <c:pt idx="157">
                  <c:v>159.03010835943076</c:v>
                </c:pt>
                <c:pt idx="158">
                  <c:v>160.94019109026019</c:v>
                </c:pt>
                <c:pt idx="159">
                  <c:v>163.00781476355601</c:v>
                </c:pt>
                <c:pt idx="160">
                  <c:v>165.36439063004102</c:v>
                </c:pt>
                <c:pt idx="161">
                  <c:v>167.64951991795138</c:v>
                </c:pt>
                <c:pt idx="162">
                  <c:v>170.07703102406828</c:v>
                </c:pt>
                <c:pt idx="163">
                  <c:v>174.39729919382469</c:v>
                </c:pt>
                <c:pt idx="164">
                  <c:v>177.82654979474853</c:v>
                </c:pt>
                <c:pt idx="165">
                  <c:v>180.06133288779097</c:v>
                </c:pt>
                <c:pt idx="166">
                  <c:v>182.10676876198201</c:v>
                </c:pt>
                <c:pt idx="167">
                  <c:v>182.95197005717054</c:v>
                </c:pt>
                <c:pt idx="168">
                  <c:v>183.61802942348461</c:v>
                </c:pt>
                <c:pt idx="169">
                  <c:v>185.27849856351168</c:v>
                </c:pt>
                <c:pt idx="170">
                  <c:v>187.28761619445072</c:v>
                </c:pt>
                <c:pt idx="171">
                  <c:v>188.07299259699838</c:v>
                </c:pt>
                <c:pt idx="172">
                  <c:v>185.00106669809119</c:v>
                </c:pt>
                <c:pt idx="173">
                  <c:v>177.86271030755992</c:v>
                </c:pt>
                <c:pt idx="174">
                  <c:v>175.97853743069086</c:v>
                </c:pt>
                <c:pt idx="175">
                  <c:v>176.34378786405543</c:v>
                </c:pt>
                <c:pt idx="176">
                  <c:v>173.73118254281087</c:v>
                </c:pt>
                <c:pt idx="177">
                  <c:v>170.80390520683994</c:v>
                </c:pt>
                <c:pt idx="178">
                  <c:v>166.40510959330396</c:v>
                </c:pt>
                <c:pt idx="179">
                  <c:v>164.5109015862194</c:v>
                </c:pt>
                <c:pt idx="180">
                  <c:v>173.25054054686734</c:v>
                </c:pt>
                <c:pt idx="181">
                  <c:v>184.45235996770518</c:v>
                </c:pt>
                <c:pt idx="182">
                  <c:v>193.3511622280175</c:v>
                </c:pt>
                <c:pt idx="183">
                  <c:v>204.32687868765791</c:v>
                </c:pt>
                <c:pt idx="184">
                  <c:v>212.05247219584012</c:v>
                </c:pt>
                <c:pt idx="185">
                  <c:v>222.67532367465114</c:v>
                </c:pt>
                <c:pt idx="186">
                  <c:v>224.87406544729023</c:v>
                </c:pt>
                <c:pt idx="187">
                  <c:v>229.02699181509712</c:v>
                </c:pt>
                <c:pt idx="188">
                  <c:v>237.17527359851854</c:v>
                </c:pt>
                <c:pt idx="189">
                  <c:v>240.99132362187186</c:v>
                </c:pt>
                <c:pt idx="190">
                  <c:v>246.90946706510272</c:v>
                </c:pt>
                <c:pt idx="191">
                  <c:v>248.36273840271687</c:v>
                </c:pt>
                <c:pt idx="192">
                  <c:v>248.72377952480301</c:v>
                </c:pt>
                <c:pt idx="193">
                  <c:v>252.46669857331537</c:v>
                </c:pt>
                <c:pt idx="194">
                  <c:v>260.17719602116364</c:v>
                </c:pt>
                <c:pt idx="195">
                  <c:v>264.8546439342478</c:v>
                </c:pt>
                <c:pt idx="196">
                  <c:v>273.96314784517187</c:v>
                </c:pt>
                <c:pt idx="197">
                  <c:v>282.8014597527478</c:v>
                </c:pt>
                <c:pt idx="198">
                  <c:v>290.03212008220385</c:v>
                </c:pt>
                <c:pt idx="199">
                  <c:v>297.30682573139683</c:v>
                </c:pt>
                <c:pt idx="200">
                  <c:v>302.8350164876112</c:v>
                </c:pt>
                <c:pt idx="201">
                  <c:v>300.62562662354162</c:v>
                </c:pt>
                <c:pt idx="202">
                  <c:v>300.68614323096273</c:v>
                </c:pt>
                <c:pt idx="203">
                  <c:v>295.28264101014696</c:v>
                </c:pt>
                <c:pt idx="204">
                  <c:v>294.66686867340633</c:v>
                </c:pt>
                <c:pt idx="205">
                  <c:v>301.24567886565563</c:v>
                </c:pt>
                <c:pt idx="206">
                  <c:v>302.16819319960979</c:v>
                </c:pt>
                <c:pt idx="207">
                  <c:v>306.11871590677487</c:v>
                </c:pt>
                <c:pt idx="208">
                  <c:v>298.42909932657363</c:v>
                </c:pt>
                <c:pt idx="209">
                  <c:v>294.38818096860263</c:v>
                </c:pt>
                <c:pt idx="210">
                  <c:v>286.03743864130712</c:v>
                </c:pt>
                <c:pt idx="211">
                  <c:v>281.31033941836728</c:v>
                </c:pt>
                <c:pt idx="212">
                  <c:v>277.19909715858893</c:v>
                </c:pt>
                <c:pt idx="213">
                  <c:v>275.16268410321914</c:v>
                </c:pt>
                <c:pt idx="214">
                  <c:v>273.22154353344848</c:v>
                </c:pt>
                <c:pt idx="215">
                  <c:v>268.20358820697493</c:v>
                </c:pt>
                <c:pt idx="216">
                  <c:v>264.75756553869246</c:v>
                </c:pt>
                <c:pt idx="217">
                  <c:v>264.49321938567959</c:v>
                </c:pt>
                <c:pt idx="218">
                  <c:v>264.10648960705328</c:v>
                </c:pt>
                <c:pt idx="219">
                  <c:v>261.86407960498121</c:v>
                </c:pt>
                <c:pt idx="220">
                  <c:v>244.59391127597047</c:v>
                </c:pt>
                <c:pt idx="221">
                  <c:v>234.59595340732912</c:v>
                </c:pt>
              </c:numCache>
            </c:numRef>
          </c:val>
          <c:smooth val="0"/>
          <c:extLst>
            <c:ext xmlns:c16="http://schemas.microsoft.com/office/drawing/2014/chart" uri="{C3380CC4-5D6E-409C-BE32-E72D297353CC}">
              <c16:uniqueId val="{00000008-2CF1-42BF-95B8-98A969B5F6B7}"/>
            </c:ext>
          </c:extLst>
        </c:ser>
        <c:ser>
          <c:idx val="11"/>
          <c:order val="3"/>
          <c:tx>
            <c:strRef>
              <c:f>Sheet1!$E$1</c:f>
              <c:strCache>
                <c:ptCount val="1"/>
                <c:pt idx="0">
                  <c:v>Gold</c:v>
                </c:pt>
              </c:strCache>
            </c:strRef>
          </c:tx>
          <c:spPr>
            <a:ln w="34238">
              <a:solidFill>
                <a:srgbClr val="FFFF00"/>
              </a:solidFill>
              <a:prstDash val="solid"/>
            </a:ln>
          </c:spPr>
          <c:marker>
            <c:symbol val="none"/>
          </c:marker>
          <c:dLbls>
            <c:dLbl>
              <c:idx val="189"/>
              <c:layout>
                <c:manualLayout>
                  <c:x val="-0.16688349074433739"/>
                  <c:y val="-5.7532825284229906E-2"/>
                </c:manualLayout>
              </c:layout>
              <c:tx>
                <c:rich>
                  <a:bodyPr/>
                  <a:lstStyle/>
                  <a:p>
                    <a:pPr>
                      <a:defRPr sz="2157" b="1" i="0" u="none" strike="noStrike" baseline="0">
                        <a:solidFill>
                          <a:schemeClr val="tx1"/>
                        </a:solidFill>
                        <a:latin typeface="Times New Roman"/>
                        <a:ea typeface="Times New Roman"/>
                        <a:cs typeface="Times New Roman"/>
                      </a:defRPr>
                    </a:pPr>
                    <a:r>
                      <a:rPr lang="en-US"/>
                      <a:t>GOLD</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F1-42BF-95B8-98A969B5F6B7}"/>
                </c:ext>
              </c:extLst>
            </c:dLbl>
            <c:dLbl>
              <c:idx val="198"/>
              <c:layout>
                <c:manualLayout>
                  <c:x val="6.5355658128940786E-2"/>
                  <c:y val="-6.3745075487507227E-2"/>
                </c:manualLayout>
              </c:layout>
              <c:tx>
                <c:rich>
                  <a:bodyPr/>
                  <a:lstStyle/>
                  <a:p>
                    <a:pPr>
                      <a:defRPr sz="1033" b="1" i="0" u="none" strike="noStrike" baseline="0">
                        <a:solidFill>
                          <a:schemeClr val="tx1"/>
                        </a:solidFill>
                        <a:latin typeface="Times New Roman"/>
                        <a:ea typeface="Times New Roman"/>
                        <a:cs typeface="Times New Roman"/>
                      </a:defRPr>
                    </a:pPr>
                    <a:r>
                      <a:rPr lang="en-US" dirty="0"/>
                      <a:t>$3.85</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F1-42BF-95B8-98A969B5F6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Sheet1!$A$2:$A$223</c:f>
              <c:numCache>
                <c:formatCode>General</c:formatCode>
                <c:ptCount val="222"/>
                <c:pt idx="0">
                  <c:v>1802</c:v>
                </c:pt>
                <c:pt idx="1">
                  <c:v>1802</c:v>
                </c:pt>
                <c:pt idx="2">
                  <c:v>1803</c:v>
                </c:pt>
                <c:pt idx="3">
                  <c:v>1804</c:v>
                </c:pt>
                <c:pt idx="4">
                  <c:v>1805</c:v>
                </c:pt>
                <c:pt idx="5">
                  <c:v>1806</c:v>
                </c:pt>
                <c:pt idx="6">
                  <c:v>1807</c:v>
                </c:pt>
                <c:pt idx="7">
                  <c:v>1808</c:v>
                </c:pt>
                <c:pt idx="8">
                  <c:v>1809</c:v>
                </c:pt>
                <c:pt idx="9">
                  <c:v>10</c:v>
                </c:pt>
                <c:pt idx="10">
                  <c:v>1811</c:v>
                </c:pt>
                <c:pt idx="11">
                  <c:v>1812</c:v>
                </c:pt>
                <c:pt idx="12">
                  <c:v>1813</c:v>
                </c:pt>
                <c:pt idx="13">
                  <c:v>1814</c:v>
                </c:pt>
                <c:pt idx="14">
                  <c:v>1815</c:v>
                </c:pt>
                <c:pt idx="15">
                  <c:v>1816</c:v>
                </c:pt>
                <c:pt idx="16">
                  <c:v>1817</c:v>
                </c:pt>
                <c:pt idx="17">
                  <c:v>1818</c:v>
                </c:pt>
                <c:pt idx="18">
                  <c:v>1819</c:v>
                </c:pt>
                <c:pt idx="19">
                  <c:v>20</c:v>
                </c:pt>
                <c:pt idx="20">
                  <c:v>1821</c:v>
                </c:pt>
                <c:pt idx="21">
                  <c:v>1822</c:v>
                </c:pt>
                <c:pt idx="22">
                  <c:v>1823</c:v>
                </c:pt>
                <c:pt idx="23">
                  <c:v>1824</c:v>
                </c:pt>
                <c:pt idx="24">
                  <c:v>1825</c:v>
                </c:pt>
                <c:pt idx="25">
                  <c:v>1826</c:v>
                </c:pt>
                <c:pt idx="26">
                  <c:v>1827</c:v>
                </c:pt>
                <c:pt idx="27">
                  <c:v>1828</c:v>
                </c:pt>
                <c:pt idx="28">
                  <c:v>1829</c:v>
                </c:pt>
                <c:pt idx="29">
                  <c:v>30</c:v>
                </c:pt>
                <c:pt idx="30">
                  <c:v>1831</c:v>
                </c:pt>
                <c:pt idx="31">
                  <c:v>1832</c:v>
                </c:pt>
                <c:pt idx="32">
                  <c:v>1833</c:v>
                </c:pt>
                <c:pt idx="33">
                  <c:v>1834</c:v>
                </c:pt>
                <c:pt idx="34">
                  <c:v>1835</c:v>
                </c:pt>
                <c:pt idx="35">
                  <c:v>1836</c:v>
                </c:pt>
                <c:pt idx="36">
                  <c:v>1837</c:v>
                </c:pt>
                <c:pt idx="37">
                  <c:v>1838</c:v>
                </c:pt>
                <c:pt idx="38">
                  <c:v>1839</c:v>
                </c:pt>
                <c:pt idx="39">
                  <c:v>40</c:v>
                </c:pt>
                <c:pt idx="40">
                  <c:v>1841</c:v>
                </c:pt>
                <c:pt idx="41">
                  <c:v>1842</c:v>
                </c:pt>
                <c:pt idx="42">
                  <c:v>1843</c:v>
                </c:pt>
                <c:pt idx="43">
                  <c:v>1844</c:v>
                </c:pt>
                <c:pt idx="44">
                  <c:v>1845</c:v>
                </c:pt>
                <c:pt idx="45">
                  <c:v>1846</c:v>
                </c:pt>
                <c:pt idx="46">
                  <c:v>1847</c:v>
                </c:pt>
                <c:pt idx="47">
                  <c:v>1848</c:v>
                </c:pt>
                <c:pt idx="48">
                  <c:v>1849</c:v>
                </c:pt>
                <c:pt idx="49">
                  <c:v>50</c:v>
                </c:pt>
                <c:pt idx="50">
                  <c:v>1851</c:v>
                </c:pt>
                <c:pt idx="51">
                  <c:v>1852</c:v>
                </c:pt>
                <c:pt idx="52">
                  <c:v>1853</c:v>
                </c:pt>
                <c:pt idx="53">
                  <c:v>1854</c:v>
                </c:pt>
                <c:pt idx="54">
                  <c:v>1855</c:v>
                </c:pt>
                <c:pt idx="55">
                  <c:v>1856</c:v>
                </c:pt>
                <c:pt idx="56">
                  <c:v>1857</c:v>
                </c:pt>
                <c:pt idx="57">
                  <c:v>1858</c:v>
                </c:pt>
                <c:pt idx="58">
                  <c:v>1859</c:v>
                </c:pt>
                <c:pt idx="59">
                  <c:v>60</c:v>
                </c:pt>
                <c:pt idx="60">
                  <c:v>1861</c:v>
                </c:pt>
                <c:pt idx="61">
                  <c:v>1862</c:v>
                </c:pt>
                <c:pt idx="62">
                  <c:v>1863</c:v>
                </c:pt>
                <c:pt idx="63">
                  <c:v>1864</c:v>
                </c:pt>
                <c:pt idx="64">
                  <c:v>1865</c:v>
                </c:pt>
                <c:pt idx="65">
                  <c:v>1866</c:v>
                </c:pt>
                <c:pt idx="66">
                  <c:v>1867</c:v>
                </c:pt>
                <c:pt idx="67">
                  <c:v>1868</c:v>
                </c:pt>
                <c:pt idx="68">
                  <c:v>1869</c:v>
                </c:pt>
                <c:pt idx="69">
                  <c:v>70</c:v>
                </c:pt>
                <c:pt idx="70">
                  <c:v>1871</c:v>
                </c:pt>
                <c:pt idx="71">
                  <c:v>1872</c:v>
                </c:pt>
                <c:pt idx="72">
                  <c:v>1873</c:v>
                </c:pt>
                <c:pt idx="73">
                  <c:v>1874</c:v>
                </c:pt>
                <c:pt idx="74">
                  <c:v>1875</c:v>
                </c:pt>
                <c:pt idx="75">
                  <c:v>1876</c:v>
                </c:pt>
                <c:pt idx="76">
                  <c:v>1877</c:v>
                </c:pt>
                <c:pt idx="77">
                  <c:v>1878</c:v>
                </c:pt>
                <c:pt idx="78">
                  <c:v>1879</c:v>
                </c:pt>
                <c:pt idx="79">
                  <c:v>80</c:v>
                </c:pt>
                <c:pt idx="80">
                  <c:v>1881</c:v>
                </c:pt>
                <c:pt idx="81">
                  <c:v>1882</c:v>
                </c:pt>
                <c:pt idx="82">
                  <c:v>1883</c:v>
                </c:pt>
                <c:pt idx="83">
                  <c:v>1884</c:v>
                </c:pt>
                <c:pt idx="84">
                  <c:v>1885</c:v>
                </c:pt>
                <c:pt idx="85">
                  <c:v>1886</c:v>
                </c:pt>
                <c:pt idx="86">
                  <c:v>1887</c:v>
                </c:pt>
                <c:pt idx="87">
                  <c:v>1888</c:v>
                </c:pt>
                <c:pt idx="88">
                  <c:v>1889</c:v>
                </c:pt>
                <c:pt idx="89">
                  <c:v>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10</c:v>
                </c:pt>
                <c:pt idx="110">
                  <c:v>1911</c:v>
                </c:pt>
                <c:pt idx="111">
                  <c:v>1912</c:v>
                </c:pt>
                <c:pt idx="112">
                  <c:v>1913</c:v>
                </c:pt>
                <c:pt idx="113">
                  <c:v>1914</c:v>
                </c:pt>
                <c:pt idx="114">
                  <c:v>1915</c:v>
                </c:pt>
                <c:pt idx="115">
                  <c:v>1916</c:v>
                </c:pt>
                <c:pt idx="116">
                  <c:v>1917</c:v>
                </c:pt>
                <c:pt idx="117">
                  <c:v>1918</c:v>
                </c:pt>
                <c:pt idx="118">
                  <c:v>1919</c:v>
                </c:pt>
                <c:pt idx="119">
                  <c:v>20</c:v>
                </c:pt>
                <c:pt idx="120">
                  <c:v>1921</c:v>
                </c:pt>
                <c:pt idx="121">
                  <c:v>1922</c:v>
                </c:pt>
                <c:pt idx="122">
                  <c:v>1923</c:v>
                </c:pt>
                <c:pt idx="123">
                  <c:v>1924</c:v>
                </c:pt>
                <c:pt idx="124">
                  <c:v>1925</c:v>
                </c:pt>
                <c:pt idx="125">
                  <c:v>1926</c:v>
                </c:pt>
                <c:pt idx="126">
                  <c:v>1927</c:v>
                </c:pt>
                <c:pt idx="127">
                  <c:v>1928</c:v>
                </c:pt>
                <c:pt idx="128">
                  <c:v>1929</c:v>
                </c:pt>
                <c:pt idx="129">
                  <c:v>30</c:v>
                </c:pt>
                <c:pt idx="130">
                  <c:v>1931</c:v>
                </c:pt>
                <c:pt idx="131">
                  <c:v>1932</c:v>
                </c:pt>
                <c:pt idx="132">
                  <c:v>1933</c:v>
                </c:pt>
                <c:pt idx="133">
                  <c:v>1934</c:v>
                </c:pt>
                <c:pt idx="134">
                  <c:v>1935</c:v>
                </c:pt>
                <c:pt idx="135">
                  <c:v>1936</c:v>
                </c:pt>
                <c:pt idx="136">
                  <c:v>1937</c:v>
                </c:pt>
                <c:pt idx="137">
                  <c:v>1938</c:v>
                </c:pt>
                <c:pt idx="138">
                  <c:v>1939</c:v>
                </c:pt>
                <c:pt idx="139">
                  <c:v>40</c:v>
                </c:pt>
                <c:pt idx="140">
                  <c:v>1941</c:v>
                </c:pt>
                <c:pt idx="141">
                  <c:v>1942</c:v>
                </c:pt>
                <c:pt idx="142">
                  <c:v>1943</c:v>
                </c:pt>
                <c:pt idx="143">
                  <c:v>1944</c:v>
                </c:pt>
                <c:pt idx="144">
                  <c:v>1945</c:v>
                </c:pt>
                <c:pt idx="145">
                  <c:v>1946</c:v>
                </c:pt>
                <c:pt idx="146">
                  <c:v>1947</c:v>
                </c:pt>
                <c:pt idx="147">
                  <c:v>1948</c:v>
                </c:pt>
                <c:pt idx="148">
                  <c:v>1949</c:v>
                </c:pt>
                <c:pt idx="149">
                  <c:v>50</c:v>
                </c:pt>
                <c:pt idx="150">
                  <c:v>1951</c:v>
                </c:pt>
                <c:pt idx="151">
                  <c:v>1952</c:v>
                </c:pt>
                <c:pt idx="152">
                  <c:v>1953</c:v>
                </c:pt>
                <c:pt idx="153">
                  <c:v>1954</c:v>
                </c:pt>
                <c:pt idx="154">
                  <c:v>1955</c:v>
                </c:pt>
                <c:pt idx="155">
                  <c:v>1956</c:v>
                </c:pt>
                <c:pt idx="156">
                  <c:v>1957</c:v>
                </c:pt>
                <c:pt idx="157">
                  <c:v>1958</c:v>
                </c:pt>
                <c:pt idx="158">
                  <c:v>1959</c:v>
                </c:pt>
                <c:pt idx="159">
                  <c:v>60</c:v>
                </c:pt>
                <c:pt idx="160">
                  <c:v>1961</c:v>
                </c:pt>
                <c:pt idx="161">
                  <c:v>1962</c:v>
                </c:pt>
                <c:pt idx="162">
                  <c:v>1963</c:v>
                </c:pt>
                <c:pt idx="163">
                  <c:v>1964</c:v>
                </c:pt>
                <c:pt idx="164">
                  <c:v>1965</c:v>
                </c:pt>
                <c:pt idx="165">
                  <c:v>1966</c:v>
                </c:pt>
                <c:pt idx="166">
                  <c:v>1967</c:v>
                </c:pt>
                <c:pt idx="167">
                  <c:v>1968</c:v>
                </c:pt>
                <c:pt idx="168">
                  <c:v>1969</c:v>
                </c:pt>
                <c:pt idx="169">
                  <c:v>70</c:v>
                </c:pt>
                <c:pt idx="170">
                  <c:v>1971</c:v>
                </c:pt>
                <c:pt idx="171">
                  <c:v>1972</c:v>
                </c:pt>
                <c:pt idx="172">
                  <c:v>1973</c:v>
                </c:pt>
                <c:pt idx="173">
                  <c:v>1974</c:v>
                </c:pt>
                <c:pt idx="174">
                  <c:v>1975</c:v>
                </c:pt>
                <c:pt idx="175">
                  <c:v>1976</c:v>
                </c:pt>
                <c:pt idx="176">
                  <c:v>1977</c:v>
                </c:pt>
                <c:pt idx="177">
                  <c:v>1978</c:v>
                </c:pt>
                <c:pt idx="178">
                  <c:v>1979</c:v>
                </c:pt>
                <c:pt idx="179">
                  <c:v>80</c:v>
                </c:pt>
                <c:pt idx="180">
                  <c:v>1981</c:v>
                </c:pt>
                <c:pt idx="181">
                  <c:v>1982</c:v>
                </c:pt>
                <c:pt idx="182">
                  <c:v>1983</c:v>
                </c:pt>
                <c:pt idx="183">
                  <c:v>1984</c:v>
                </c:pt>
                <c:pt idx="184">
                  <c:v>1985</c:v>
                </c:pt>
                <c:pt idx="185">
                  <c:v>1986</c:v>
                </c:pt>
                <c:pt idx="186">
                  <c:v>1987</c:v>
                </c:pt>
                <c:pt idx="187">
                  <c:v>1988</c:v>
                </c:pt>
                <c:pt idx="188">
                  <c:v>1989</c:v>
                </c:pt>
                <c:pt idx="189">
                  <c:v>1990</c:v>
                </c:pt>
                <c:pt idx="190">
                  <c:v>1991</c:v>
                </c:pt>
                <c:pt idx="191">
                  <c:v>1992</c:v>
                </c:pt>
                <c:pt idx="192">
                  <c:v>1993</c:v>
                </c:pt>
                <c:pt idx="193">
                  <c:v>1994</c:v>
                </c:pt>
                <c:pt idx="194">
                  <c:v>1995</c:v>
                </c:pt>
                <c:pt idx="195">
                  <c:v>1996</c:v>
                </c:pt>
                <c:pt idx="196">
                  <c:v>1997</c:v>
                </c:pt>
                <c:pt idx="197">
                  <c:v>1998</c:v>
                </c:pt>
                <c:pt idx="198">
                  <c:v>1999</c:v>
                </c:pt>
                <c:pt idx="199">
                  <c:v>2000</c:v>
                </c:pt>
                <c:pt idx="200">
                  <c:v>2001</c:v>
                </c:pt>
                <c:pt idx="201">
                  <c:v>2002</c:v>
                </c:pt>
                <c:pt idx="202">
                  <c:v>2003</c:v>
                </c:pt>
                <c:pt idx="203">
                  <c:v>2004</c:v>
                </c:pt>
                <c:pt idx="204">
                  <c:v>2005</c:v>
                </c:pt>
                <c:pt idx="205">
                  <c:v>2006</c:v>
                </c:pt>
                <c:pt idx="206">
                  <c:v>2007</c:v>
                </c:pt>
                <c:pt idx="207">
                  <c:v>2008</c:v>
                </c:pt>
                <c:pt idx="208">
                  <c:v>2009</c:v>
                </c:pt>
                <c:pt idx="209">
                  <c:v>2010</c:v>
                </c:pt>
                <c:pt idx="210">
                  <c:v>2011</c:v>
                </c:pt>
                <c:pt idx="211">
                  <c:v>2012</c:v>
                </c:pt>
                <c:pt idx="212">
                  <c:v>2013</c:v>
                </c:pt>
                <c:pt idx="213">
                  <c:v>2014</c:v>
                </c:pt>
                <c:pt idx="214">
                  <c:v>2015</c:v>
                </c:pt>
                <c:pt idx="215">
                  <c:v>2016</c:v>
                </c:pt>
                <c:pt idx="216">
                  <c:v>2017</c:v>
                </c:pt>
                <c:pt idx="217">
                  <c:v>2018</c:v>
                </c:pt>
                <c:pt idx="218">
                  <c:v>2019</c:v>
                </c:pt>
                <c:pt idx="219">
                  <c:v>2020</c:v>
                </c:pt>
                <c:pt idx="220">
                  <c:v>2021</c:v>
                </c:pt>
                <c:pt idx="221">
                  <c:v>2022</c:v>
                </c:pt>
              </c:numCache>
            </c:numRef>
          </c:cat>
          <c:val>
            <c:numRef>
              <c:f>Sheet1!$E$2:$E$223</c:f>
              <c:numCache>
                <c:formatCode>\$#,##0.00_);[Red]"($"#,##0.00\)</c:formatCode>
                <c:ptCount val="222"/>
                <c:pt idx="0">
                  <c:v>1</c:v>
                </c:pt>
                <c:pt idx="1">
                  <c:v>1.1797752808988768</c:v>
                </c:pt>
                <c:pt idx="2">
                  <c:v>1.158088235294118</c:v>
                </c:pt>
                <c:pt idx="3">
                  <c:v>1.0606060606060608</c:v>
                </c:pt>
                <c:pt idx="4">
                  <c:v>0.97826086956521763</c:v>
                </c:pt>
                <c:pt idx="5">
                  <c:v>1.0074626865671645</c:v>
                </c:pt>
                <c:pt idx="6">
                  <c:v>1.0511679644048946</c:v>
                </c:pt>
                <c:pt idx="7">
                  <c:v>1.1065573770491806</c:v>
                </c:pt>
                <c:pt idx="8">
                  <c:v>0.98232848232848258</c:v>
                </c:pt>
                <c:pt idx="9">
                  <c:v>1.0000000000000002</c:v>
                </c:pt>
                <c:pt idx="10">
                  <c:v>1.0430463576158946</c:v>
                </c:pt>
                <c:pt idx="11">
                  <c:v>0.97826086956521785</c:v>
                </c:pt>
                <c:pt idx="12">
                  <c:v>0.84450402144772163</c:v>
                </c:pt>
                <c:pt idx="13">
                  <c:v>0.74292452830188715</c:v>
                </c:pt>
                <c:pt idx="14">
                  <c:v>0.85597826086956552</c:v>
                </c:pt>
                <c:pt idx="15">
                  <c:v>0.97523219814241513</c:v>
                </c:pt>
                <c:pt idx="16">
                  <c:v>0.98437500000000044</c:v>
                </c:pt>
                <c:pt idx="17">
                  <c:v>1.0117773019271952</c:v>
                </c:pt>
                <c:pt idx="18">
                  <c:v>1.1157024793388433</c:v>
                </c:pt>
                <c:pt idx="19">
                  <c:v>1.2500000000000009</c:v>
                </c:pt>
                <c:pt idx="20">
                  <c:v>1.2770270270270279</c:v>
                </c:pt>
                <c:pt idx="21">
                  <c:v>1.2467018469657001</c:v>
                </c:pt>
                <c:pt idx="22">
                  <c:v>1.2352941176470595</c:v>
                </c:pt>
                <c:pt idx="23">
                  <c:v>1.30344827586207</c:v>
                </c:pt>
                <c:pt idx="24">
                  <c:v>1.2718707940780631</c:v>
                </c:pt>
                <c:pt idx="25">
                  <c:v>1.350000000000001</c:v>
                </c:pt>
                <c:pt idx="26">
                  <c:v>1.2927496580027369</c:v>
                </c:pt>
                <c:pt idx="27">
                  <c:v>1.3480741797432252</c:v>
                </c:pt>
                <c:pt idx="28">
                  <c:v>1.350000000000001</c:v>
                </c:pt>
                <c:pt idx="29">
                  <c:v>1.3815789473684221</c:v>
                </c:pt>
                <c:pt idx="30">
                  <c:v>1.3347457627118655</c:v>
                </c:pt>
                <c:pt idx="31">
                  <c:v>1.3198324022346382</c:v>
                </c:pt>
                <c:pt idx="32">
                  <c:v>1.323529411764707</c:v>
                </c:pt>
                <c:pt idx="33">
                  <c:v>1.4244403279620268</c:v>
                </c:pt>
                <c:pt idx="34">
                  <c:v>1.3558313209692399</c:v>
                </c:pt>
                <c:pt idx="35">
                  <c:v>1.2421487934403763</c:v>
                </c:pt>
                <c:pt idx="36">
                  <c:v>1.2483056647833273</c:v>
                </c:pt>
                <c:pt idx="37">
                  <c:v>1.2849268768879401</c:v>
                </c:pt>
                <c:pt idx="38">
                  <c:v>1.2639682201758407</c:v>
                </c:pt>
                <c:pt idx="39">
                  <c:v>1.414863302640653</c:v>
                </c:pt>
                <c:pt idx="40">
                  <c:v>1.4620938628158848</c:v>
                </c:pt>
                <c:pt idx="41">
                  <c:v>1.5594159001240633</c:v>
                </c:pt>
                <c:pt idx="42">
                  <c:v>1.60667092740055</c:v>
                </c:pt>
                <c:pt idx="43">
                  <c:v>1.5864294039057401</c:v>
                </c:pt>
                <c:pt idx="44">
                  <c:v>1.5403404762693347</c:v>
                </c:pt>
                <c:pt idx="45">
                  <c:v>1.5148611601205186</c:v>
                </c:pt>
                <c:pt idx="46">
                  <c:v>1.4432416496850218</c:v>
                </c:pt>
                <c:pt idx="47">
                  <c:v>1.5450654470554368</c:v>
                </c:pt>
                <c:pt idx="48">
                  <c:v>1.5570056746215533</c:v>
                </c:pt>
                <c:pt idx="49">
                  <c:v>1.4990813563692633</c:v>
                </c:pt>
                <c:pt idx="50">
                  <c:v>1.4990813563692633</c:v>
                </c:pt>
                <c:pt idx="51">
                  <c:v>1.4990813563692633</c:v>
                </c:pt>
                <c:pt idx="52">
                  <c:v>1.4990813563692633</c:v>
                </c:pt>
                <c:pt idx="53">
                  <c:v>1.388038292934503</c:v>
                </c:pt>
                <c:pt idx="54">
                  <c:v>1.3384654967582703</c:v>
                </c:pt>
                <c:pt idx="55">
                  <c:v>1.3880382929345028</c:v>
                </c:pt>
                <c:pt idx="56">
                  <c:v>1.3384654967582703</c:v>
                </c:pt>
                <c:pt idx="57">
                  <c:v>1.4414243811242913</c:v>
                </c:pt>
                <c:pt idx="58">
                  <c:v>1.3880382929345028</c:v>
                </c:pt>
                <c:pt idx="59">
                  <c:v>1.3880382929345028</c:v>
                </c:pt>
                <c:pt idx="60">
                  <c:v>1.3880382929345028</c:v>
                </c:pt>
                <c:pt idx="61">
                  <c:v>1.4154364363073757</c:v>
                </c:pt>
                <c:pt idx="62">
                  <c:v>1.470581189105558</c:v>
                </c:pt>
                <c:pt idx="63">
                  <c:v>1.6209996653243066</c:v>
                </c:pt>
                <c:pt idx="64">
                  <c:v>1.281397501513555</c:v>
                </c:pt>
                <c:pt idx="65">
                  <c:v>1.1999507712504107</c:v>
                </c:pt>
                <c:pt idx="66">
                  <c:v>1.233348145214765</c:v>
                </c:pt>
                <c:pt idx="67">
                  <c:v>1.3090671738009285</c:v>
                </c:pt>
                <c:pt idx="68">
                  <c:v>1.2460615168901497</c:v>
                </c:pt>
                <c:pt idx="69">
                  <c:v>1.1331952681794744</c:v>
                </c:pt>
                <c:pt idx="70">
                  <c:v>1.1496557197640971</c:v>
                </c:pt>
                <c:pt idx="71">
                  <c:v>1.1825186110883432</c:v>
                </c:pt>
                <c:pt idx="72">
                  <c:v>1.2061717049531293</c:v>
                </c:pt>
                <c:pt idx="73">
                  <c:v>1.2058549199966058</c:v>
                </c:pt>
                <c:pt idx="74">
                  <c:v>1.2952697010954626</c:v>
                </c:pt>
                <c:pt idx="75">
                  <c:v>1.3091690827124889</c:v>
                </c:pt>
                <c:pt idx="76">
                  <c:v>1.2558509709382439</c:v>
                </c:pt>
                <c:pt idx="77">
                  <c:v>1.250697134574436</c:v>
                </c:pt>
                <c:pt idx="78">
                  <c:v>1.2972793895133394</c:v>
                </c:pt>
                <c:pt idx="79">
                  <c:v>1.3029807526180299</c:v>
                </c:pt>
                <c:pt idx="80">
                  <c:v>1.2851674112184504</c:v>
                </c:pt>
                <c:pt idx="81">
                  <c:v>1.273700286267063</c:v>
                </c:pt>
                <c:pt idx="82">
                  <c:v>1.2972793895133399</c:v>
                </c:pt>
                <c:pt idx="83">
                  <c:v>1.3462162299141225</c:v>
                </c:pt>
                <c:pt idx="84">
                  <c:v>1.3789685389066666</c:v>
                </c:pt>
                <c:pt idx="85">
                  <c:v>1.3924194603483138</c:v>
                </c:pt>
                <c:pt idx="86">
                  <c:v>1.3924194603483138</c:v>
                </c:pt>
                <c:pt idx="87">
                  <c:v>1.3789685389066666</c:v>
                </c:pt>
                <c:pt idx="88">
                  <c:v>1.3657750057562483</c:v>
                </c:pt>
                <c:pt idx="89">
                  <c:v>1.3720957871997623</c:v>
                </c:pt>
                <c:pt idx="90">
                  <c:v>1.3789685389066666</c:v>
                </c:pt>
                <c:pt idx="91">
                  <c:v>1.3789685389066666</c:v>
                </c:pt>
                <c:pt idx="92">
                  <c:v>1.3864090166345797</c:v>
                </c:pt>
                <c:pt idx="93">
                  <c:v>1.4259034651291647</c:v>
                </c:pt>
                <c:pt idx="94">
                  <c:v>1.4761459464741986</c:v>
                </c:pt>
                <c:pt idx="95">
                  <c:v>1.4938825838155554</c:v>
                </c:pt>
                <c:pt idx="96">
                  <c:v>1.5026187392764652</c:v>
                </c:pt>
                <c:pt idx="97">
                  <c:v>1.5120506340698838</c:v>
                </c:pt>
                <c:pt idx="98">
                  <c:v>1.5120506340698838</c:v>
                </c:pt>
                <c:pt idx="99">
                  <c:v>1.5026187392764652</c:v>
                </c:pt>
                <c:pt idx="100">
                  <c:v>1.4852474243715352</c:v>
                </c:pt>
                <c:pt idx="101">
                  <c:v>1.4677140389353134</c:v>
                </c:pt>
                <c:pt idx="102">
                  <c:v>1.442446506827894</c:v>
                </c:pt>
                <c:pt idx="103">
                  <c:v>1.4180342407079223</c:v>
                </c:pt>
                <c:pt idx="104">
                  <c:v>1.4180342407079223</c:v>
                </c:pt>
                <c:pt idx="105">
                  <c:v>1.4087050680716859</c:v>
                </c:pt>
                <c:pt idx="106">
                  <c:v>1.3638418493432878</c:v>
                </c:pt>
                <c:pt idx="107">
                  <c:v>1.3495157794972452</c:v>
                </c:pt>
                <c:pt idx="108">
                  <c:v>1.3716074968840326</c:v>
                </c:pt>
                <c:pt idx="109">
                  <c:v>1.3495157794972452</c:v>
                </c:pt>
                <c:pt idx="110">
                  <c:v>1.3208420377807173</c:v>
                </c:pt>
                <c:pt idx="111">
                  <c:v>1.3069572961153382</c:v>
                </c:pt>
                <c:pt idx="112">
                  <c:v>1.2804707861276186</c:v>
                </c:pt>
                <c:pt idx="113">
                  <c:v>1.2677928575520976</c:v>
                </c:pt>
                <c:pt idx="114">
                  <c:v>1.243175520512251</c:v>
                </c:pt>
                <c:pt idx="115">
                  <c:v>1.1038541259720851</c:v>
                </c:pt>
                <c:pt idx="116">
                  <c:v>0.93465020885227634</c:v>
                </c:pt>
                <c:pt idx="117">
                  <c:v>0.7760429006834052</c:v>
                </c:pt>
                <c:pt idx="118">
                  <c:v>0.6774977704378935</c:v>
                </c:pt>
                <c:pt idx="119">
                  <c:v>0.66003648769464884</c:v>
                </c:pt>
                <c:pt idx="120">
                  <c:v>0.74015652377318997</c:v>
                </c:pt>
                <c:pt idx="121">
                  <c:v>0.75767502137728915</c:v>
                </c:pt>
                <c:pt idx="122">
                  <c:v>0.74015652377318986</c:v>
                </c:pt>
                <c:pt idx="123">
                  <c:v>0.74015652377318986</c:v>
                </c:pt>
                <c:pt idx="124">
                  <c:v>0.71534680789252447</c:v>
                </c:pt>
                <c:pt idx="125">
                  <c:v>0.723429822670971</c:v>
                </c:pt>
                <c:pt idx="126">
                  <c:v>0.74015652377318986</c:v>
                </c:pt>
                <c:pt idx="127">
                  <c:v>0.74881332522082955</c:v>
                </c:pt>
                <c:pt idx="128">
                  <c:v>0.74445975937652242</c:v>
                </c:pt>
                <c:pt idx="129">
                  <c:v>0.79532346964448353</c:v>
                </c:pt>
                <c:pt idx="130">
                  <c:v>0.87703478501891685</c:v>
                </c:pt>
                <c:pt idx="131">
                  <c:v>0.97745861536459433</c:v>
                </c:pt>
                <c:pt idx="132">
                  <c:v>0.97005362585425647</c:v>
                </c:pt>
                <c:pt idx="133">
                  <c:v>1.5648873235571015</c:v>
                </c:pt>
                <c:pt idx="134">
                  <c:v>1.5195282707003739</c:v>
                </c:pt>
                <c:pt idx="135">
                  <c:v>1.497820723976083</c:v>
                </c:pt>
                <c:pt idx="136">
                  <c:v>1.4562145927545251</c:v>
                </c:pt>
                <c:pt idx="137">
                  <c:v>1.497820723976083</c:v>
                </c:pt>
                <c:pt idx="138">
                  <c:v>1.497820723976083</c:v>
                </c:pt>
                <c:pt idx="139">
                  <c:v>1.4871978819620684</c:v>
                </c:pt>
                <c:pt idx="140">
                  <c:v>1.3528703313332364</c:v>
                </c:pt>
                <c:pt idx="141">
                  <c:v>1.2407982328795957</c:v>
                </c:pt>
                <c:pt idx="142">
                  <c:v>1.2051431112451245</c:v>
                </c:pt>
                <c:pt idx="143">
                  <c:v>1.1780612435766944</c:v>
                </c:pt>
                <c:pt idx="144">
                  <c:v>1.1814420481583878</c:v>
                </c:pt>
                <c:pt idx="145">
                  <c:v>1.0001044314643097</c:v>
                </c:pt>
                <c:pt idx="146">
                  <c:v>0.91889937078985717</c:v>
                </c:pt>
                <c:pt idx="147">
                  <c:v>0.89220934757189441</c:v>
                </c:pt>
                <c:pt idx="148">
                  <c:v>0.83183929900011144</c:v>
                </c:pt>
                <c:pt idx="149">
                  <c:v>0.8603376041480586</c:v>
                </c:pt>
                <c:pt idx="150">
                  <c:v>0.81163924919628161</c:v>
                </c:pt>
                <c:pt idx="151">
                  <c:v>0.80277536243729475</c:v>
                </c:pt>
                <c:pt idx="152">
                  <c:v>0.80233375577424415</c:v>
                </c:pt>
                <c:pt idx="153">
                  <c:v>0.81298406646828925</c:v>
                </c:pt>
                <c:pt idx="154">
                  <c:v>0.80971939356285516</c:v>
                </c:pt>
                <c:pt idx="155">
                  <c:v>0.78535146516700294</c:v>
                </c:pt>
                <c:pt idx="156">
                  <c:v>0.76235637780753707</c:v>
                </c:pt>
                <c:pt idx="157">
                  <c:v>0.75238212934311999</c:v>
                </c:pt>
                <c:pt idx="158">
                  <c:v>0.73958651489850913</c:v>
                </c:pt>
                <c:pt idx="159">
                  <c:v>0.73319314096429222</c:v>
                </c:pt>
                <c:pt idx="160">
                  <c:v>0.727892198209943</c:v>
                </c:pt>
                <c:pt idx="161">
                  <c:v>0.71790711486383807</c:v>
                </c:pt>
                <c:pt idx="162">
                  <c:v>0.70348377704845844</c:v>
                </c:pt>
                <c:pt idx="163">
                  <c:v>0.69691806211590301</c:v>
                </c:pt>
                <c:pt idx="164">
                  <c:v>0.68415827649225747</c:v>
                </c:pt>
                <c:pt idx="165">
                  <c:v>0.66147197628184218</c:v>
                </c:pt>
                <c:pt idx="166">
                  <c:v>0.63867023981516413</c:v>
                </c:pt>
                <c:pt idx="167">
                  <c:v>0.71720393998030985</c:v>
                </c:pt>
                <c:pt idx="168">
                  <c:v>0.5779100087147967</c:v>
                </c:pt>
                <c:pt idx="169">
                  <c:v>0.5827495755582226</c:v>
                </c:pt>
                <c:pt idx="170">
                  <c:v>0.65535544397511702</c:v>
                </c:pt>
                <c:pt idx="171">
                  <c:v>0.93155625306828493</c:v>
                </c:pt>
                <c:pt idx="172">
                  <c:v>1.4309782701108069</c:v>
                </c:pt>
                <c:pt idx="173">
                  <c:v>2.1944489097839228</c:v>
                </c:pt>
                <c:pt idx="174">
                  <c:v>1.5654495809690558</c:v>
                </c:pt>
                <c:pt idx="175">
                  <c:v>1.4316224414599312</c:v>
                </c:pt>
                <c:pt idx="176">
                  <c:v>1.645469806348445</c:v>
                </c:pt>
                <c:pt idx="177">
                  <c:v>2.0679925427630939</c:v>
                </c:pt>
                <c:pt idx="178">
                  <c:v>4.135269277744082</c:v>
                </c:pt>
                <c:pt idx="179">
                  <c:v>4.233371207754387</c:v>
                </c:pt>
                <c:pt idx="180">
                  <c:v>2.6196210845491401</c:v>
                </c:pt>
                <c:pt idx="181">
                  <c:v>2.9000169633948656</c:v>
                </c:pt>
                <c:pt idx="182">
                  <c:v>2.3385014101403656</c:v>
                </c:pt>
                <c:pt idx="183">
                  <c:v>1.8178552807328405</c:v>
                </c:pt>
                <c:pt idx="184">
                  <c:v>1.8522136643243039</c:v>
                </c:pt>
                <c:pt idx="185">
                  <c:v>2.1794018835399291</c:v>
                </c:pt>
                <c:pt idx="186">
                  <c:v>2.5987139138864537</c:v>
                </c:pt>
                <c:pt idx="187">
                  <c:v>2.1090687688929415</c:v>
                </c:pt>
                <c:pt idx="188">
                  <c:v>1.9711930384985901</c:v>
                </c:pt>
                <c:pt idx="189">
                  <c:v>1.7723317334527007</c:v>
                </c:pt>
                <c:pt idx="190">
                  <c:v>1.5864417928368784</c:v>
                </c:pt>
                <c:pt idx="191">
                  <c:v>1.4603028221925904</c:v>
                </c:pt>
                <c:pt idx="192">
                  <c:v>1.6600267451222885</c:v>
                </c:pt>
                <c:pt idx="193">
                  <c:v>1.5857433468585416</c:v>
                </c:pt>
                <c:pt idx="194">
                  <c:v>1.5622264601958229</c:v>
                </c:pt>
                <c:pt idx="195">
                  <c:v>1.436215616869932</c:v>
                </c:pt>
                <c:pt idx="196">
                  <c:v>1.1101145738353755</c:v>
                </c:pt>
                <c:pt idx="197">
                  <c:v>1.0894807479081232</c:v>
                </c:pt>
                <c:pt idx="198">
                  <c:v>1.060077385036668</c:v>
                </c:pt>
                <c:pt idx="199">
                  <c:v>0.96927684501177358</c:v>
                </c:pt>
                <c:pt idx="200">
                  <c:v>0.97795532127136386</c:v>
                </c:pt>
                <c:pt idx="201">
                  <c:v>1.1918792777811691</c:v>
                </c:pt>
                <c:pt idx="202">
                  <c:v>1.3964411112608768</c:v>
                </c:pt>
                <c:pt idx="203">
                  <c:v>1.4272842848588441</c:v>
                </c:pt>
                <c:pt idx="204">
                  <c:v>1.6274012561604427</c:v>
                </c:pt>
                <c:pt idx="205">
                  <c:v>1.9545324530302641</c:v>
                </c:pt>
                <c:pt idx="206">
                  <c:v>2.4595737465522065</c:v>
                </c:pt>
                <c:pt idx="207">
                  <c:v>2.5973849591958911</c:v>
                </c:pt>
                <c:pt idx="208">
                  <c:v>3.1469122149361231</c:v>
                </c:pt>
                <c:pt idx="209">
                  <c:v>4.0156626927124437</c:v>
                </c:pt>
                <c:pt idx="210">
                  <c:v>4.1185492159945385</c:v>
                </c:pt>
                <c:pt idx="211">
                  <c:v>4.4923087221090583</c:v>
                </c:pt>
                <c:pt idx="212">
                  <c:v>3.2046411598981979</c:v>
                </c:pt>
                <c:pt idx="213">
                  <c:v>3.1257351334462249</c:v>
                </c:pt>
                <c:pt idx="214">
                  <c:v>2.7798139326940796</c:v>
                </c:pt>
                <c:pt idx="215">
                  <c:v>2.9564118608086409</c:v>
                </c:pt>
                <c:pt idx="216">
                  <c:v>3.2735882631842319</c:v>
                </c:pt>
                <c:pt idx="217">
                  <c:v>3.162053987734819</c:v>
                </c:pt>
                <c:pt idx="218">
                  <c:v>3.6589755399839636</c:v>
                </c:pt>
                <c:pt idx="219">
                  <c:v>4.521878061533239</c:v>
                </c:pt>
                <c:pt idx="220">
                  <c:v>4.0636412670893627</c:v>
                </c:pt>
                <c:pt idx="221">
                  <c:v>3.8537366668846227</c:v>
                </c:pt>
              </c:numCache>
            </c:numRef>
          </c:val>
          <c:smooth val="0"/>
          <c:extLst>
            <c:ext xmlns:c16="http://schemas.microsoft.com/office/drawing/2014/chart" uri="{C3380CC4-5D6E-409C-BE32-E72D297353CC}">
              <c16:uniqueId val="{0000000B-2CF1-42BF-95B8-98A969B5F6B7}"/>
            </c:ext>
          </c:extLst>
        </c:ser>
        <c:ser>
          <c:idx val="3"/>
          <c:order val="4"/>
          <c:tx>
            <c:strRef>
              <c:f>Sheet1!$F$1</c:f>
              <c:strCache>
                <c:ptCount val="1"/>
                <c:pt idx="0">
                  <c:v>CPI</c:v>
                </c:pt>
              </c:strCache>
            </c:strRef>
          </c:tx>
          <c:spPr>
            <a:ln w="34238">
              <a:solidFill>
                <a:srgbClr val="00CCFF"/>
              </a:solidFill>
              <a:prstDash val="solid"/>
            </a:ln>
          </c:spPr>
          <c:marker>
            <c:symbol val="none"/>
          </c:marker>
          <c:dLbls>
            <c:dLbl>
              <c:idx val="191"/>
              <c:layout>
                <c:manualLayout>
                  <c:x val="-0.13505836895727694"/>
                  <c:y val="2.015043508605343E-2"/>
                </c:manualLayout>
              </c:layout>
              <c:tx>
                <c:rich>
                  <a:bodyPr/>
                  <a:lstStyle/>
                  <a:p>
                    <a:pPr>
                      <a:defRPr sz="2336" b="1" i="0" u="none" strike="noStrike" baseline="0">
                        <a:solidFill>
                          <a:srgbClr val="00CCFF"/>
                        </a:solidFill>
                        <a:latin typeface="Times New Roman"/>
                        <a:ea typeface="Times New Roman"/>
                        <a:cs typeface="Times New Roman"/>
                      </a:defRPr>
                    </a:pPr>
                    <a:r>
                      <a:rPr lang="en-US"/>
                      <a:t>DOLLAR</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F1-42BF-95B8-98A969B5F6B7}"/>
                </c:ext>
              </c:extLst>
            </c:dLbl>
            <c:dLbl>
              <c:idx val="198"/>
              <c:layout>
                <c:manualLayout>
                  <c:x val="4.6700334871934E-2"/>
                  <c:y val="1.1538009169871709E-2"/>
                </c:manualLayout>
              </c:layout>
              <c:tx>
                <c:rich>
                  <a:bodyPr/>
                  <a:lstStyle/>
                  <a:p>
                    <a:pPr>
                      <a:defRPr sz="1078" b="1" i="0" u="none" strike="noStrike" baseline="0">
                        <a:solidFill>
                          <a:schemeClr val="tx1"/>
                        </a:solidFill>
                        <a:latin typeface="Times New Roman"/>
                        <a:ea typeface="Times New Roman"/>
                        <a:cs typeface="Times New Roman"/>
                      </a:defRPr>
                    </a:pPr>
                    <a:r>
                      <a:rPr lang="en-US" dirty="0"/>
                      <a:t>$0.041</a:t>
                    </a:r>
                  </a:p>
                </c:rich>
              </c:tx>
              <c:spPr>
                <a:noFill/>
                <a:ln w="22826">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F1-42BF-95B8-98A969B5F6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Sheet1!$A$2:$A$223</c:f>
              <c:numCache>
                <c:formatCode>General</c:formatCode>
                <c:ptCount val="222"/>
                <c:pt idx="0">
                  <c:v>1802</c:v>
                </c:pt>
                <c:pt idx="1">
                  <c:v>1802</c:v>
                </c:pt>
                <c:pt idx="2">
                  <c:v>1803</c:v>
                </c:pt>
                <c:pt idx="3">
                  <c:v>1804</c:v>
                </c:pt>
                <c:pt idx="4">
                  <c:v>1805</c:v>
                </c:pt>
                <c:pt idx="5">
                  <c:v>1806</c:v>
                </c:pt>
                <c:pt idx="6">
                  <c:v>1807</c:v>
                </c:pt>
                <c:pt idx="7">
                  <c:v>1808</c:v>
                </c:pt>
                <c:pt idx="8">
                  <c:v>1809</c:v>
                </c:pt>
                <c:pt idx="9">
                  <c:v>10</c:v>
                </c:pt>
                <c:pt idx="10">
                  <c:v>1811</c:v>
                </c:pt>
                <c:pt idx="11">
                  <c:v>1812</c:v>
                </c:pt>
                <c:pt idx="12">
                  <c:v>1813</c:v>
                </c:pt>
                <c:pt idx="13">
                  <c:v>1814</c:v>
                </c:pt>
                <c:pt idx="14">
                  <c:v>1815</c:v>
                </c:pt>
                <c:pt idx="15">
                  <c:v>1816</c:v>
                </c:pt>
                <c:pt idx="16">
                  <c:v>1817</c:v>
                </c:pt>
                <c:pt idx="17">
                  <c:v>1818</c:v>
                </c:pt>
                <c:pt idx="18">
                  <c:v>1819</c:v>
                </c:pt>
                <c:pt idx="19">
                  <c:v>20</c:v>
                </c:pt>
                <c:pt idx="20">
                  <c:v>1821</c:v>
                </c:pt>
                <c:pt idx="21">
                  <c:v>1822</c:v>
                </c:pt>
                <c:pt idx="22">
                  <c:v>1823</c:v>
                </c:pt>
                <c:pt idx="23">
                  <c:v>1824</c:v>
                </c:pt>
                <c:pt idx="24">
                  <c:v>1825</c:v>
                </c:pt>
                <c:pt idx="25">
                  <c:v>1826</c:v>
                </c:pt>
                <c:pt idx="26">
                  <c:v>1827</c:v>
                </c:pt>
                <c:pt idx="27">
                  <c:v>1828</c:v>
                </c:pt>
                <c:pt idx="28">
                  <c:v>1829</c:v>
                </c:pt>
                <c:pt idx="29">
                  <c:v>30</c:v>
                </c:pt>
                <c:pt idx="30">
                  <c:v>1831</c:v>
                </c:pt>
                <c:pt idx="31">
                  <c:v>1832</c:v>
                </c:pt>
                <c:pt idx="32">
                  <c:v>1833</c:v>
                </c:pt>
                <c:pt idx="33">
                  <c:v>1834</c:v>
                </c:pt>
                <c:pt idx="34">
                  <c:v>1835</c:v>
                </c:pt>
                <c:pt idx="35">
                  <c:v>1836</c:v>
                </c:pt>
                <c:pt idx="36">
                  <c:v>1837</c:v>
                </c:pt>
                <c:pt idx="37">
                  <c:v>1838</c:v>
                </c:pt>
                <c:pt idx="38">
                  <c:v>1839</c:v>
                </c:pt>
                <c:pt idx="39">
                  <c:v>40</c:v>
                </c:pt>
                <c:pt idx="40">
                  <c:v>1841</c:v>
                </c:pt>
                <c:pt idx="41">
                  <c:v>1842</c:v>
                </c:pt>
                <c:pt idx="42">
                  <c:v>1843</c:v>
                </c:pt>
                <c:pt idx="43">
                  <c:v>1844</c:v>
                </c:pt>
                <c:pt idx="44">
                  <c:v>1845</c:v>
                </c:pt>
                <c:pt idx="45">
                  <c:v>1846</c:v>
                </c:pt>
                <c:pt idx="46">
                  <c:v>1847</c:v>
                </c:pt>
                <c:pt idx="47">
                  <c:v>1848</c:v>
                </c:pt>
                <c:pt idx="48">
                  <c:v>1849</c:v>
                </c:pt>
                <c:pt idx="49">
                  <c:v>50</c:v>
                </c:pt>
                <c:pt idx="50">
                  <c:v>1851</c:v>
                </c:pt>
                <c:pt idx="51">
                  <c:v>1852</c:v>
                </c:pt>
                <c:pt idx="52">
                  <c:v>1853</c:v>
                </c:pt>
                <c:pt idx="53">
                  <c:v>1854</c:v>
                </c:pt>
                <c:pt idx="54">
                  <c:v>1855</c:v>
                </c:pt>
                <c:pt idx="55">
                  <c:v>1856</c:v>
                </c:pt>
                <c:pt idx="56">
                  <c:v>1857</c:v>
                </c:pt>
                <c:pt idx="57">
                  <c:v>1858</c:v>
                </c:pt>
                <c:pt idx="58">
                  <c:v>1859</c:v>
                </c:pt>
                <c:pt idx="59">
                  <c:v>60</c:v>
                </c:pt>
                <c:pt idx="60">
                  <c:v>1861</c:v>
                </c:pt>
                <c:pt idx="61">
                  <c:v>1862</c:v>
                </c:pt>
                <c:pt idx="62">
                  <c:v>1863</c:v>
                </c:pt>
                <c:pt idx="63">
                  <c:v>1864</c:v>
                </c:pt>
                <c:pt idx="64">
                  <c:v>1865</c:v>
                </c:pt>
                <c:pt idx="65">
                  <c:v>1866</c:v>
                </c:pt>
                <c:pt idx="66">
                  <c:v>1867</c:v>
                </c:pt>
                <c:pt idx="67">
                  <c:v>1868</c:v>
                </c:pt>
                <c:pt idx="68">
                  <c:v>1869</c:v>
                </c:pt>
                <c:pt idx="69">
                  <c:v>70</c:v>
                </c:pt>
                <c:pt idx="70">
                  <c:v>1871</c:v>
                </c:pt>
                <c:pt idx="71">
                  <c:v>1872</c:v>
                </c:pt>
                <c:pt idx="72">
                  <c:v>1873</c:v>
                </c:pt>
                <c:pt idx="73">
                  <c:v>1874</c:v>
                </c:pt>
                <c:pt idx="74">
                  <c:v>1875</c:v>
                </c:pt>
                <c:pt idx="75">
                  <c:v>1876</c:v>
                </c:pt>
                <c:pt idx="76">
                  <c:v>1877</c:v>
                </c:pt>
                <c:pt idx="77">
                  <c:v>1878</c:v>
                </c:pt>
                <c:pt idx="78">
                  <c:v>1879</c:v>
                </c:pt>
                <c:pt idx="79">
                  <c:v>80</c:v>
                </c:pt>
                <c:pt idx="80">
                  <c:v>1881</c:v>
                </c:pt>
                <c:pt idx="81">
                  <c:v>1882</c:v>
                </c:pt>
                <c:pt idx="82">
                  <c:v>1883</c:v>
                </c:pt>
                <c:pt idx="83">
                  <c:v>1884</c:v>
                </c:pt>
                <c:pt idx="84">
                  <c:v>1885</c:v>
                </c:pt>
                <c:pt idx="85">
                  <c:v>1886</c:v>
                </c:pt>
                <c:pt idx="86">
                  <c:v>1887</c:v>
                </c:pt>
                <c:pt idx="87">
                  <c:v>1888</c:v>
                </c:pt>
                <c:pt idx="88">
                  <c:v>1889</c:v>
                </c:pt>
                <c:pt idx="89">
                  <c:v>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10</c:v>
                </c:pt>
                <c:pt idx="110">
                  <c:v>1911</c:v>
                </c:pt>
                <c:pt idx="111">
                  <c:v>1912</c:v>
                </c:pt>
                <c:pt idx="112">
                  <c:v>1913</c:v>
                </c:pt>
                <c:pt idx="113">
                  <c:v>1914</c:v>
                </c:pt>
                <c:pt idx="114">
                  <c:v>1915</c:v>
                </c:pt>
                <c:pt idx="115">
                  <c:v>1916</c:v>
                </c:pt>
                <c:pt idx="116">
                  <c:v>1917</c:v>
                </c:pt>
                <c:pt idx="117">
                  <c:v>1918</c:v>
                </c:pt>
                <c:pt idx="118">
                  <c:v>1919</c:v>
                </c:pt>
                <c:pt idx="119">
                  <c:v>20</c:v>
                </c:pt>
                <c:pt idx="120">
                  <c:v>1921</c:v>
                </c:pt>
                <c:pt idx="121">
                  <c:v>1922</c:v>
                </c:pt>
                <c:pt idx="122">
                  <c:v>1923</c:v>
                </c:pt>
                <c:pt idx="123">
                  <c:v>1924</c:v>
                </c:pt>
                <c:pt idx="124">
                  <c:v>1925</c:v>
                </c:pt>
                <c:pt idx="125">
                  <c:v>1926</c:v>
                </c:pt>
                <c:pt idx="126">
                  <c:v>1927</c:v>
                </c:pt>
                <c:pt idx="127">
                  <c:v>1928</c:v>
                </c:pt>
                <c:pt idx="128">
                  <c:v>1929</c:v>
                </c:pt>
                <c:pt idx="129">
                  <c:v>30</c:v>
                </c:pt>
                <c:pt idx="130">
                  <c:v>1931</c:v>
                </c:pt>
                <c:pt idx="131">
                  <c:v>1932</c:v>
                </c:pt>
                <c:pt idx="132">
                  <c:v>1933</c:v>
                </c:pt>
                <c:pt idx="133">
                  <c:v>1934</c:v>
                </c:pt>
                <c:pt idx="134">
                  <c:v>1935</c:v>
                </c:pt>
                <c:pt idx="135">
                  <c:v>1936</c:v>
                </c:pt>
                <c:pt idx="136">
                  <c:v>1937</c:v>
                </c:pt>
                <c:pt idx="137">
                  <c:v>1938</c:v>
                </c:pt>
                <c:pt idx="138">
                  <c:v>1939</c:v>
                </c:pt>
                <c:pt idx="139">
                  <c:v>40</c:v>
                </c:pt>
                <c:pt idx="140">
                  <c:v>1941</c:v>
                </c:pt>
                <c:pt idx="141">
                  <c:v>1942</c:v>
                </c:pt>
                <c:pt idx="142">
                  <c:v>1943</c:v>
                </c:pt>
                <c:pt idx="143">
                  <c:v>1944</c:v>
                </c:pt>
                <c:pt idx="144">
                  <c:v>1945</c:v>
                </c:pt>
                <c:pt idx="145">
                  <c:v>1946</c:v>
                </c:pt>
                <c:pt idx="146">
                  <c:v>1947</c:v>
                </c:pt>
                <c:pt idx="147">
                  <c:v>1948</c:v>
                </c:pt>
                <c:pt idx="148">
                  <c:v>1949</c:v>
                </c:pt>
                <c:pt idx="149">
                  <c:v>50</c:v>
                </c:pt>
                <c:pt idx="150">
                  <c:v>1951</c:v>
                </c:pt>
                <c:pt idx="151">
                  <c:v>1952</c:v>
                </c:pt>
                <c:pt idx="152">
                  <c:v>1953</c:v>
                </c:pt>
                <c:pt idx="153">
                  <c:v>1954</c:v>
                </c:pt>
                <c:pt idx="154">
                  <c:v>1955</c:v>
                </c:pt>
                <c:pt idx="155">
                  <c:v>1956</c:v>
                </c:pt>
                <c:pt idx="156">
                  <c:v>1957</c:v>
                </c:pt>
                <c:pt idx="157">
                  <c:v>1958</c:v>
                </c:pt>
                <c:pt idx="158">
                  <c:v>1959</c:v>
                </c:pt>
                <c:pt idx="159">
                  <c:v>60</c:v>
                </c:pt>
                <c:pt idx="160">
                  <c:v>1961</c:v>
                </c:pt>
                <c:pt idx="161">
                  <c:v>1962</c:v>
                </c:pt>
                <c:pt idx="162">
                  <c:v>1963</c:v>
                </c:pt>
                <c:pt idx="163">
                  <c:v>1964</c:v>
                </c:pt>
                <c:pt idx="164">
                  <c:v>1965</c:v>
                </c:pt>
                <c:pt idx="165">
                  <c:v>1966</c:v>
                </c:pt>
                <c:pt idx="166">
                  <c:v>1967</c:v>
                </c:pt>
                <c:pt idx="167">
                  <c:v>1968</c:v>
                </c:pt>
                <c:pt idx="168">
                  <c:v>1969</c:v>
                </c:pt>
                <c:pt idx="169">
                  <c:v>70</c:v>
                </c:pt>
                <c:pt idx="170">
                  <c:v>1971</c:v>
                </c:pt>
                <c:pt idx="171">
                  <c:v>1972</c:v>
                </c:pt>
                <c:pt idx="172">
                  <c:v>1973</c:v>
                </c:pt>
                <c:pt idx="173">
                  <c:v>1974</c:v>
                </c:pt>
                <c:pt idx="174">
                  <c:v>1975</c:v>
                </c:pt>
                <c:pt idx="175">
                  <c:v>1976</c:v>
                </c:pt>
                <c:pt idx="176">
                  <c:v>1977</c:v>
                </c:pt>
                <c:pt idx="177">
                  <c:v>1978</c:v>
                </c:pt>
                <c:pt idx="178">
                  <c:v>1979</c:v>
                </c:pt>
                <c:pt idx="179">
                  <c:v>80</c:v>
                </c:pt>
                <c:pt idx="180">
                  <c:v>1981</c:v>
                </c:pt>
                <c:pt idx="181">
                  <c:v>1982</c:v>
                </c:pt>
                <c:pt idx="182">
                  <c:v>1983</c:v>
                </c:pt>
                <c:pt idx="183">
                  <c:v>1984</c:v>
                </c:pt>
                <c:pt idx="184">
                  <c:v>1985</c:v>
                </c:pt>
                <c:pt idx="185">
                  <c:v>1986</c:v>
                </c:pt>
                <c:pt idx="186">
                  <c:v>1987</c:v>
                </c:pt>
                <c:pt idx="187">
                  <c:v>1988</c:v>
                </c:pt>
                <c:pt idx="188">
                  <c:v>1989</c:v>
                </c:pt>
                <c:pt idx="189">
                  <c:v>1990</c:v>
                </c:pt>
                <c:pt idx="190">
                  <c:v>1991</c:v>
                </c:pt>
                <c:pt idx="191">
                  <c:v>1992</c:v>
                </c:pt>
                <c:pt idx="192">
                  <c:v>1993</c:v>
                </c:pt>
                <c:pt idx="193">
                  <c:v>1994</c:v>
                </c:pt>
                <c:pt idx="194">
                  <c:v>1995</c:v>
                </c:pt>
                <c:pt idx="195">
                  <c:v>1996</c:v>
                </c:pt>
                <c:pt idx="196">
                  <c:v>1997</c:v>
                </c:pt>
                <c:pt idx="197">
                  <c:v>1998</c:v>
                </c:pt>
                <c:pt idx="198">
                  <c:v>1999</c:v>
                </c:pt>
                <c:pt idx="199">
                  <c:v>2000</c:v>
                </c:pt>
                <c:pt idx="200">
                  <c:v>2001</c:v>
                </c:pt>
                <c:pt idx="201">
                  <c:v>2002</c:v>
                </c:pt>
                <c:pt idx="202">
                  <c:v>2003</c:v>
                </c:pt>
                <c:pt idx="203">
                  <c:v>2004</c:v>
                </c:pt>
                <c:pt idx="204">
                  <c:v>2005</c:v>
                </c:pt>
                <c:pt idx="205">
                  <c:v>2006</c:v>
                </c:pt>
                <c:pt idx="206">
                  <c:v>2007</c:v>
                </c:pt>
                <c:pt idx="207">
                  <c:v>2008</c:v>
                </c:pt>
                <c:pt idx="208">
                  <c:v>2009</c:v>
                </c:pt>
                <c:pt idx="209">
                  <c:v>2010</c:v>
                </c:pt>
                <c:pt idx="210">
                  <c:v>2011</c:v>
                </c:pt>
                <c:pt idx="211">
                  <c:v>2012</c:v>
                </c:pt>
                <c:pt idx="212">
                  <c:v>2013</c:v>
                </c:pt>
                <c:pt idx="213">
                  <c:v>2014</c:v>
                </c:pt>
                <c:pt idx="214">
                  <c:v>2015</c:v>
                </c:pt>
                <c:pt idx="215">
                  <c:v>2016</c:v>
                </c:pt>
                <c:pt idx="216">
                  <c:v>2017</c:v>
                </c:pt>
                <c:pt idx="217">
                  <c:v>2018</c:v>
                </c:pt>
                <c:pt idx="218">
                  <c:v>2019</c:v>
                </c:pt>
                <c:pt idx="219">
                  <c:v>2020</c:v>
                </c:pt>
                <c:pt idx="220">
                  <c:v>2021</c:v>
                </c:pt>
                <c:pt idx="221">
                  <c:v>2022</c:v>
                </c:pt>
              </c:numCache>
            </c:numRef>
          </c:cat>
          <c:val>
            <c:numRef>
              <c:f>Sheet1!$F$2:$F$223</c:f>
              <c:numCache>
                <c:formatCode>\$#,##0.0000_);[Red]"($"#,##0.0000\)</c:formatCode>
                <c:ptCount val="222"/>
                <c:pt idx="0">
                  <c:v>1</c:v>
                </c:pt>
                <c:pt idx="1">
                  <c:v>1.1797752808988768</c:v>
                </c:pt>
                <c:pt idx="2">
                  <c:v>1.158088235294118</c:v>
                </c:pt>
                <c:pt idx="3">
                  <c:v>1.0606060606060608</c:v>
                </c:pt>
                <c:pt idx="4">
                  <c:v>0.97826086956521763</c:v>
                </c:pt>
                <c:pt idx="5">
                  <c:v>1.0074626865671645</c:v>
                </c:pt>
                <c:pt idx="6">
                  <c:v>1.0511679644048946</c:v>
                </c:pt>
                <c:pt idx="7">
                  <c:v>1.1065573770491806</c:v>
                </c:pt>
                <c:pt idx="8">
                  <c:v>0.98232848232848258</c:v>
                </c:pt>
                <c:pt idx="9">
                  <c:v>1.0000000000000002</c:v>
                </c:pt>
                <c:pt idx="10">
                  <c:v>1.0430463576158946</c:v>
                </c:pt>
                <c:pt idx="11">
                  <c:v>0.97826086956521785</c:v>
                </c:pt>
                <c:pt idx="12">
                  <c:v>0.84450402144772163</c:v>
                </c:pt>
                <c:pt idx="13">
                  <c:v>0.74292452830188715</c:v>
                </c:pt>
                <c:pt idx="14">
                  <c:v>0.85597826086956552</c:v>
                </c:pt>
                <c:pt idx="15">
                  <c:v>0.97523219814241513</c:v>
                </c:pt>
                <c:pt idx="16">
                  <c:v>0.98437500000000044</c:v>
                </c:pt>
                <c:pt idx="17">
                  <c:v>1.0117773019271952</c:v>
                </c:pt>
                <c:pt idx="18">
                  <c:v>1.1157024793388433</c:v>
                </c:pt>
                <c:pt idx="19">
                  <c:v>1.2500000000000009</c:v>
                </c:pt>
                <c:pt idx="20">
                  <c:v>1.2770270270270279</c:v>
                </c:pt>
                <c:pt idx="21">
                  <c:v>1.2467018469657001</c:v>
                </c:pt>
                <c:pt idx="22">
                  <c:v>1.2352941176470595</c:v>
                </c:pt>
                <c:pt idx="23">
                  <c:v>1.30344827586207</c:v>
                </c:pt>
                <c:pt idx="24">
                  <c:v>1.2718707940780631</c:v>
                </c:pt>
                <c:pt idx="25">
                  <c:v>1.350000000000001</c:v>
                </c:pt>
                <c:pt idx="26">
                  <c:v>1.2927496580027369</c:v>
                </c:pt>
                <c:pt idx="27">
                  <c:v>1.3480741797432252</c:v>
                </c:pt>
                <c:pt idx="28">
                  <c:v>1.350000000000001</c:v>
                </c:pt>
                <c:pt idx="29">
                  <c:v>1.3815789473684221</c:v>
                </c:pt>
                <c:pt idx="30">
                  <c:v>1.3347457627118655</c:v>
                </c:pt>
                <c:pt idx="31">
                  <c:v>1.3198324022346382</c:v>
                </c:pt>
                <c:pt idx="32">
                  <c:v>1.323529411764707</c:v>
                </c:pt>
                <c:pt idx="33">
                  <c:v>1.3775510204081647</c:v>
                </c:pt>
                <c:pt idx="34">
                  <c:v>1.2718707940780631</c:v>
                </c:pt>
                <c:pt idx="35">
                  <c:v>1.1652281134401983</c:v>
                </c:pt>
                <c:pt idx="36">
                  <c:v>1.17100371747212</c:v>
                </c:pt>
                <c:pt idx="37">
                  <c:v>1.2053571428571437</c:v>
                </c:pt>
                <c:pt idx="38">
                  <c:v>1.1856963613550824</c:v>
                </c:pt>
                <c:pt idx="39">
                  <c:v>1.3272471910112367</c:v>
                </c:pt>
                <c:pt idx="40">
                  <c:v>1.3715529753265607</c:v>
                </c:pt>
                <c:pt idx="41">
                  <c:v>1.4628482972136232</c:v>
                </c:pt>
                <c:pt idx="42">
                  <c:v>1.5071770334928238</c:v>
                </c:pt>
                <c:pt idx="43">
                  <c:v>1.4881889763779537</c:v>
                </c:pt>
                <c:pt idx="44">
                  <c:v>1.4449541284403677</c:v>
                </c:pt>
                <c:pt idx="45">
                  <c:v>1.4210526315789482</c:v>
                </c:pt>
                <c:pt idx="46">
                  <c:v>1.3538681948424081</c:v>
                </c:pt>
                <c:pt idx="47">
                  <c:v>1.4493865030674853</c:v>
                </c:pt>
                <c:pt idx="48">
                  <c:v>1.4605873261205575</c:v>
                </c:pt>
                <c:pt idx="49">
                  <c:v>1.4062500000000009</c:v>
                </c:pt>
                <c:pt idx="50">
                  <c:v>1.4062500000000009</c:v>
                </c:pt>
                <c:pt idx="51">
                  <c:v>1.4062500000000009</c:v>
                </c:pt>
                <c:pt idx="52">
                  <c:v>1.4062500000000009</c:v>
                </c:pt>
                <c:pt idx="53">
                  <c:v>1.3020833333333341</c:v>
                </c:pt>
                <c:pt idx="54">
                  <c:v>1.2555803571428577</c:v>
                </c:pt>
                <c:pt idx="55">
                  <c:v>1.3020833333333339</c:v>
                </c:pt>
                <c:pt idx="56">
                  <c:v>1.2555803571428574</c:v>
                </c:pt>
                <c:pt idx="57">
                  <c:v>1.3521634615384619</c:v>
                </c:pt>
                <c:pt idx="58">
                  <c:v>1.3020833333333339</c:v>
                </c:pt>
                <c:pt idx="59">
                  <c:v>1.3020833333333339</c:v>
                </c:pt>
                <c:pt idx="60">
                  <c:v>1.3020833333333339</c:v>
                </c:pt>
                <c:pt idx="61">
                  <c:v>1.1718750000000007</c:v>
                </c:pt>
                <c:pt idx="62">
                  <c:v>0.95016891891891941</c:v>
                </c:pt>
                <c:pt idx="63">
                  <c:v>0.74800531914893642</c:v>
                </c:pt>
                <c:pt idx="64">
                  <c:v>0.76426630434782639</c:v>
                </c:pt>
                <c:pt idx="65">
                  <c:v>0.79900568181818221</c:v>
                </c:pt>
                <c:pt idx="66">
                  <c:v>0.83705357142857184</c:v>
                </c:pt>
                <c:pt idx="67">
                  <c:v>0.87890625000000033</c:v>
                </c:pt>
                <c:pt idx="68">
                  <c:v>0.87890625000000033</c:v>
                </c:pt>
                <c:pt idx="69">
                  <c:v>0.92516447368421095</c:v>
                </c:pt>
                <c:pt idx="70">
                  <c:v>0.96543197948141402</c:v>
                </c:pt>
                <c:pt idx="71">
                  <c:v>0.98704416138626694</c:v>
                </c:pt>
                <c:pt idx="72">
                  <c:v>0.9943736972381455</c:v>
                </c:pt>
                <c:pt idx="73">
                  <c:v>1.0170303131245844</c:v>
                </c:pt>
                <c:pt idx="74">
                  <c:v>1.0574854528101485</c:v>
                </c:pt>
                <c:pt idx="75">
                  <c:v>1.1012923433316775</c:v>
                </c:pt>
                <c:pt idx="76">
                  <c:v>1.1242359338177543</c:v>
                </c:pt>
                <c:pt idx="77">
                  <c:v>1.1636764606237198</c:v>
                </c:pt>
                <c:pt idx="78">
                  <c:v>1.2169447200127554</c:v>
                </c:pt>
                <c:pt idx="79">
                  <c:v>1.2222930233799518</c:v>
                </c:pt>
                <c:pt idx="80">
                  <c:v>1.2055827819799589</c:v>
                </c:pt>
                <c:pt idx="81">
                  <c:v>1.1948257644275933</c:v>
                </c:pt>
                <c:pt idx="82">
                  <c:v>1.2169447200127559</c:v>
                </c:pt>
                <c:pt idx="83">
                  <c:v>1.2628511223045398</c:v>
                </c:pt>
                <c:pt idx="84">
                  <c:v>1.2935752283212514</c:v>
                </c:pt>
                <c:pt idx="85">
                  <c:v>1.3061931947824772</c:v>
                </c:pt>
                <c:pt idx="86">
                  <c:v>1.3061931947824772</c:v>
                </c:pt>
                <c:pt idx="87">
                  <c:v>1.2935752283212514</c:v>
                </c:pt>
                <c:pt idx="88">
                  <c:v>1.2811987112536845</c:v>
                </c:pt>
                <c:pt idx="89">
                  <c:v>1.2871280751719107</c:v>
                </c:pt>
                <c:pt idx="90">
                  <c:v>1.2935752283212514</c:v>
                </c:pt>
                <c:pt idx="91">
                  <c:v>1.2935752283212514</c:v>
                </c:pt>
                <c:pt idx="92">
                  <c:v>1.3005549507762217</c:v>
                </c:pt>
                <c:pt idx="93">
                  <c:v>1.3376036859629659</c:v>
                </c:pt>
                <c:pt idx="94">
                  <c:v>1.3847348767360772</c:v>
                </c:pt>
                <c:pt idx="95">
                  <c:v>1.4013731640146889</c:v>
                </c:pt>
                <c:pt idx="96">
                  <c:v>1.4095683287165295</c:v>
                </c:pt>
                <c:pt idx="97">
                  <c:v>1.4184161487477043</c:v>
                </c:pt>
                <c:pt idx="98">
                  <c:v>1.4184161487477043</c:v>
                </c:pt>
                <c:pt idx="99">
                  <c:v>1.4095683287165295</c:v>
                </c:pt>
                <c:pt idx="100">
                  <c:v>1.3932727411013097</c:v>
                </c:pt>
                <c:pt idx="101">
                  <c:v>1.3768251192528171</c:v>
                </c:pt>
                <c:pt idx="102">
                  <c:v>1.3531222916010097</c:v>
                </c:pt>
                <c:pt idx="103">
                  <c:v>1.3302217671662611</c:v>
                </c:pt>
                <c:pt idx="104">
                  <c:v>1.3302217671662611</c:v>
                </c:pt>
                <c:pt idx="105">
                  <c:v>1.321470308171746</c:v>
                </c:pt>
                <c:pt idx="106">
                  <c:v>1.2793852665102252</c:v>
                </c:pt>
                <c:pt idx="107">
                  <c:v>1.2659463456435214</c:v>
                </c:pt>
                <c:pt idx="108">
                  <c:v>1.2866700224761198</c:v>
                </c:pt>
                <c:pt idx="109">
                  <c:v>1.2659463456435214</c:v>
                </c:pt>
                <c:pt idx="110">
                  <c:v>1.239048239601747</c:v>
                </c:pt>
                <c:pt idx="111">
                  <c:v>1.2260233174492701</c:v>
                </c:pt>
                <c:pt idx="112">
                  <c:v>1.2011769977268758</c:v>
                </c:pt>
                <c:pt idx="113">
                  <c:v>1.1892841561652236</c:v>
                </c:pt>
                <c:pt idx="114">
                  <c:v>1.1661912599290059</c:v>
                </c:pt>
                <c:pt idx="115">
                  <c:v>1.0354974118335138</c:v>
                </c:pt>
                <c:pt idx="116">
                  <c:v>0.87677153118750073</c:v>
                </c:pt>
                <c:pt idx="117">
                  <c:v>0.72798605922840964</c:v>
                </c:pt>
                <c:pt idx="118">
                  <c:v>0.6355433850406752</c:v>
                </c:pt>
                <c:pt idx="119">
                  <c:v>0.61916340089014232</c:v>
                </c:pt>
                <c:pt idx="120">
                  <c:v>0.69432196400397461</c:v>
                </c:pt>
                <c:pt idx="121">
                  <c:v>0.71075561995673142</c:v>
                </c:pt>
                <c:pt idx="122">
                  <c:v>0.6943219640039745</c:v>
                </c:pt>
                <c:pt idx="123">
                  <c:v>0.6943219640039745</c:v>
                </c:pt>
                <c:pt idx="124">
                  <c:v>0.67104860208205375</c:v>
                </c:pt>
                <c:pt idx="125">
                  <c:v>0.67863107216207685</c:v>
                </c:pt>
                <c:pt idx="126">
                  <c:v>0.6943219640039745</c:v>
                </c:pt>
                <c:pt idx="127">
                  <c:v>0.70244268872916715</c:v>
                </c:pt>
                <c:pt idx="128">
                  <c:v>0.69835871960864881</c:v>
                </c:pt>
                <c:pt idx="129">
                  <c:v>0.74607266939557504</c:v>
                </c:pt>
                <c:pt idx="130">
                  <c:v>0.82272397104580552</c:v>
                </c:pt>
                <c:pt idx="131">
                  <c:v>0.91692900589837856</c:v>
                </c:pt>
                <c:pt idx="132">
                  <c:v>0.90998257403551208</c:v>
                </c:pt>
                <c:pt idx="133">
                  <c:v>0.89640074457229557</c:v>
                </c:pt>
                <c:pt idx="134">
                  <c:v>0.87041811429483773</c:v>
                </c:pt>
                <c:pt idx="135">
                  <c:v>0.85798356980491153</c:v>
                </c:pt>
                <c:pt idx="136">
                  <c:v>0.83415069286588617</c:v>
                </c:pt>
                <c:pt idx="137">
                  <c:v>0.85798356980491153</c:v>
                </c:pt>
                <c:pt idx="138">
                  <c:v>0.85798356980491153</c:v>
                </c:pt>
                <c:pt idx="139">
                  <c:v>0.85189857994813911</c:v>
                </c:pt>
                <c:pt idx="140">
                  <c:v>0.77495290175927511</c:v>
                </c:pt>
                <c:pt idx="141">
                  <c:v>0.71075561995673153</c:v>
                </c:pt>
                <c:pt idx="142">
                  <c:v>0.69033160788900938</c:v>
                </c:pt>
                <c:pt idx="143">
                  <c:v>0.67481853804880687</c:v>
                </c:pt>
                <c:pt idx="144">
                  <c:v>0.65998736138839353</c:v>
                </c:pt>
                <c:pt idx="145">
                  <c:v>0.55868697568691916</c:v>
                </c:pt>
                <c:pt idx="146">
                  <c:v>0.51332350330208387</c:v>
                </c:pt>
                <c:pt idx="147">
                  <c:v>0.49841369200285318</c:v>
                </c:pt>
                <c:pt idx="148">
                  <c:v>0.50897330412155772</c:v>
                </c:pt>
                <c:pt idx="149">
                  <c:v>0.48047079909075058</c:v>
                </c:pt>
                <c:pt idx="150">
                  <c:v>0.45327433876485895</c:v>
                </c:pt>
                <c:pt idx="151">
                  <c:v>0.44987902536587127</c:v>
                </c:pt>
                <c:pt idx="152">
                  <c:v>0.44653419989846704</c:v>
                </c:pt>
                <c:pt idx="153">
                  <c:v>0.44987902536587127</c:v>
                </c:pt>
                <c:pt idx="154">
                  <c:v>0.4482003722861479</c:v>
                </c:pt>
                <c:pt idx="155">
                  <c:v>0.43520905714741892</c:v>
                </c:pt>
                <c:pt idx="156">
                  <c:v>0.42294964708692834</c:v>
                </c:pt>
                <c:pt idx="157">
                  <c:v>0.41563217914424788</c:v>
                </c:pt>
                <c:pt idx="158">
                  <c:v>0.40856360466900554</c:v>
                </c:pt>
                <c:pt idx="159">
                  <c:v>0.40307952943854913</c:v>
                </c:pt>
                <c:pt idx="160">
                  <c:v>0.40039233257562545</c:v>
                </c:pt>
                <c:pt idx="161">
                  <c:v>0.39512401241015671</c:v>
                </c:pt>
                <c:pt idx="162">
                  <c:v>0.3887304199763354</c:v>
                </c:pt>
                <c:pt idx="163">
                  <c:v>0.38499262747656293</c:v>
                </c:pt>
                <c:pt idx="164">
                  <c:v>0.37772861563738253</c:v>
                </c:pt>
                <c:pt idx="165">
                  <c:v>0.36509939140634545</c:v>
                </c:pt>
                <c:pt idx="166">
                  <c:v>0.35432949785453588</c:v>
                </c:pt>
                <c:pt idx="167">
                  <c:v>0.33835971766954265</c:v>
                </c:pt>
                <c:pt idx="168">
                  <c:v>0.31861458825646588</c:v>
                </c:pt>
                <c:pt idx="169">
                  <c:v>0.30180326576052174</c:v>
                </c:pt>
                <c:pt idx="170">
                  <c:v>0.29225717706250032</c:v>
                </c:pt>
                <c:pt idx="171">
                  <c:v>0.28262988181808857</c:v>
                </c:pt>
                <c:pt idx="172">
                  <c:v>0.25999502115300355</c:v>
                </c:pt>
                <c:pt idx="173">
                  <c:v>0.2314406546679916</c:v>
                </c:pt>
                <c:pt idx="174">
                  <c:v>0.21642828787871646</c:v>
                </c:pt>
                <c:pt idx="175">
                  <c:v>0.20638780029671416</c:v>
                </c:pt>
                <c:pt idx="176">
                  <c:v>0.1934262476210751</c:v>
                </c:pt>
                <c:pt idx="177">
                  <c:v>0.17742643984148837</c:v>
                </c:pt>
                <c:pt idx="178">
                  <c:v>0.15660717049894088</c:v>
                </c:pt>
                <c:pt idx="179">
                  <c:v>0.13918621062883854</c:v>
                </c:pt>
                <c:pt idx="180">
                  <c:v>0.1277847869922209</c:v>
                </c:pt>
                <c:pt idx="181">
                  <c:v>0.12307141370152423</c:v>
                </c:pt>
                <c:pt idx="182">
                  <c:v>0.11857620905497299</c:v>
                </c:pt>
                <c:pt idx="183">
                  <c:v>0.11407188962268532</c:v>
                </c:pt>
                <c:pt idx="184">
                  <c:v>0.10989725505277917</c:v>
                </c:pt>
                <c:pt idx="185">
                  <c:v>0.10870380069926483</c:v>
                </c:pt>
                <c:pt idx="186">
                  <c:v>0.10408812805258894</c:v>
                </c:pt>
                <c:pt idx="187">
                  <c:v>9.9682738400570667E-2</c:v>
                </c:pt>
                <c:pt idx="188">
                  <c:v>9.5255907829252681E-2</c:v>
                </c:pt>
                <c:pt idx="189">
                  <c:v>8.9774065599916006E-2</c:v>
                </c:pt>
                <c:pt idx="190">
                  <c:v>8.7104930944661055E-2</c:v>
                </c:pt>
                <c:pt idx="191">
                  <c:v>8.464954177074531E-2</c:v>
                </c:pt>
                <c:pt idx="192">
                  <c:v>8.2385253616383811E-2</c:v>
                </c:pt>
                <c:pt idx="193">
                  <c:v>8.0238944403932949E-2</c:v>
                </c:pt>
                <c:pt idx="194">
                  <c:v>7.8252573141816023E-2</c:v>
                </c:pt>
                <c:pt idx="195">
                  <c:v>7.5736254585553345E-2</c:v>
                </c:pt>
                <c:pt idx="196">
                  <c:v>7.4468505748721381E-2</c:v>
                </c:pt>
                <c:pt idx="197">
                  <c:v>7.3287187170645265E-2</c:v>
                </c:pt>
                <c:pt idx="198">
                  <c:v>7.1371182277295067E-2</c:v>
                </c:pt>
                <c:pt idx="199">
                  <c:v>6.9033160788900927E-2</c:v>
                </c:pt>
                <c:pt idx="200">
                  <c:v>6.797832471572586E-2</c:v>
                </c:pt>
                <c:pt idx="201">
                  <c:v>6.6400055153503376E-2</c:v>
                </c:pt>
                <c:pt idx="202">
                  <c:v>6.5175094830541291E-2</c:v>
                </c:pt>
                <c:pt idx="203">
                  <c:v>6.3120178545815864E-2</c:v>
                </c:pt>
                <c:pt idx="204">
                  <c:v>6.1035416551162402E-2</c:v>
                </c:pt>
                <c:pt idx="205">
                  <c:v>5.952314161183727E-2</c:v>
                </c:pt>
                <c:pt idx="206">
                  <c:v>5.7189100807808001E-2</c:v>
                </c:pt>
                <c:pt idx="207">
                  <c:v>5.7136870337294567E-2</c:v>
                </c:pt>
                <c:pt idx="208">
                  <c:v>5.5623179441760609E-2</c:v>
                </c:pt>
                <c:pt idx="209">
                  <c:v>5.4803487951473294E-2</c:v>
                </c:pt>
                <c:pt idx="210">
                  <c:v>5.3226693303651859E-2</c:v>
                </c:pt>
                <c:pt idx="211">
                  <c:v>5.2315835508525282E-2</c:v>
                </c:pt>
                <c:pt idx="212">
                  <c:v>5.1538997296417713E-2</c:v>
                </c:pt>
                <c:pt idx="213">
                  <c:v>5.1152038415949785E-2</c:v>
                </c:pt>
                <c:pt idx="214">
                  <c:v>5.0781587076687985E-2</c:v>
                </c:pt>
                <c:pt idx="215">
                  <c:v>4.9749473631249194E-2</c:v>
                </c:pt>
                <c:pt idx="216">
                  <c:v>4.8721888565506771E-2</c:v>
                </c:pt>
                <c:pt idx="217">
                  <c:v>4.7808668425418616E-2</c:v>
                </c:pt>
                <c:pt idx="218">
                  <c:v>4.6740586152110818E-2</c:v>
                </c:pt>
                <c:pt idx="219">
                  <c:v>4.6141855696543776E-2</c:v>
                </c:pt>
                <c:pt idx="220">
                  <c:v>4.3082965169508658E-2</c:v>
                </c:pt>
                <c:pt idx="221">
                  <c:v>4.1306773892146369E-2</c:v>
                </c:pt>
              </c:numCache>
            </c:numRef>
          </c:val>
          <c:smooth val="0"/>
          <c:extLst>
            <c:ext xmlns:c16="http://schemas.microsoft.com/office/drawing/2014/chart" uri="{C3380CC4-5D6E-409C-BE32-E72D297353CC}">
              <c16:uniqueId val="{0000000E-2CF1-42BF-95B8-98A969B5F6B7}"/>
            </c:ext>
          </c:extLst>
        </c:ser>
        <c:ser>
          <c:idx val="4"/>
          <c:order val="5"/>
          <c:tx>
            <c:strRef>
              <c:f>Sheet1!$G$1</c:f>
              <c:strCache>
                <c:ptCount val="1"/>
                <c:pt idx="0">
                  <c:v>Trendline</c:v>
                </c:pt>
              </c:strCache>
            </c:strRef>
          </c:tx>
          <c:spPr>
            <a:ln w="34238">
              <a:solidFill>
                <a:srgbClr val="FF0000"/>
              </a:solidFill>
              <a:prstDash val="solid"/>
            </a:ln>
          </c:spPr>
          <c:marker>
            <c:symbol val="none"/>
          </c:marker>
          <c:cat>
            <c:numRef>
              <c:f>Sheet1!$A$2:$A$223</c:f>
              <c:numCache>
                <c:formatCode>General</c:formatCode>
                <c:ptCount val="222"/>
                <c:pt idx="0">
                  <c:v>1802</c:v>
                </c:pt>
                <c:pt idx="1">
                  <c:v>1802</c:v>
                </c:pt>
                <c:pt idx="2">
                  <c:v>1803</c:v>
                </c:pt>
                <c:pt idx="3">
                  <c:v>1804</c:v>
                </c:pt>
                <c:pt idx="4">
                  <c:v>1805</c:v>
                </c:pt>
                <c:pt idx="5">
                  <c:v>1806</c:v>
                </c:pt>
                <c:pt idx="6">
                  <c:v>1807</c:v>
                </c:pt>
                <c:pt idx="7">
                  <c:v>1808</c:v>
                </c:pt>
                <c:pt idx="8">
                  <c:v>1809</c:v>
                </c:pt>
                <c:pt idx="9">
                  <c:v>10</c:v>
                </c:pt>
                <c:pt idx="10">
                  <c:v>1811</c:v>
                </c:pt>
                <c:pt idx="11">
                  <c:v>1812</c:v>
                </c:pt>
                <c:pt idx="12">
                  <c:v>1813</c:v>
                </c:pt>
                <c:pt idx="13">
                  <c:v>1814</c:v>
                </c:pt>
                <c:pt idx="14">
                  <c:v>1815</c:v>
                </c:pt>
                <c:pt idx="15">
                  <c:v>1816</c:v>
                </c:pt>
                <c:pt idx="16">
                  <c:v>1817</c:v>
                </c:pt>
                <c:pt idx="17">
                  <c:v>1818</c:v>
                </c:pt>
                <c:pt idx="18">
                  <c:v>1819</c:v>
                </c:pt>
                <c:pt idx="19">
                  <c:v>20</c:v>
                </c:pt>
                <c:pt idx="20">
                  <c:v>1821</c:v>
                </c:pt>
                <c:pt idx="21">
                  <c:v>1822</c:v>
                </c:pt>
                <c:pt idx="22">
                  <c:v>1823</c:v>
                </c:pt>
                <c:pt idx="23">
                  <c:v>1824</c:v>
                </c:pt>
                <c:pt idx="24">
                  <c:v>1825</c:v>
                </c:pt>
                <c:pt idx="25">
                  <c:v>1826</c:v>
                </c:pt>
                <c:pt idx="26">
                  <c:v>1827</c:v>
                </c:pt>
                <c:pt idx="27">
                  <c:v>1828</c:v>
                </c:pt>
                <c:pt idx="28">
                  <c:v>1829</c:v>
                </c:pt>
                <c:pt idx="29">
                  <c:v>30</c:v>
                </c:pt>
                <c:pt idx="30">
                  <c:v>1831</c:v>
                </c:pt>
                <c:pt idx="31">
                  <c:v>1832</c:v>
                </c:pt>
                <c:pt idx="32">
                  <c:v>1833</c:v>
                </c:pt>
                <c:pt idx="33">
                  <c:v>1834</c:v>
                </c:pt>
                <c:pt idx="34">
                  <c:v>1835</c:v>
                </c:pt>
                <c:pt idx="35">
                  <c:v>1836</c:v>
                </c:pt>
                <c:pt idx="36">
                  <c:v>1837</c:v>
                </c:pt>
                <c:pt idx="37">
                  <c:v>1838</c:v>
                </c:pt>
                <c:pt idx="38">
                  <c:v>1839</c:v>
                </c:pt>
                <c:pt idx="39">
                  <c:v>40</c:v>
                </c:pt>
                <c:pt idx="40">
                  <c:v>1841</c:v>
                </c:pt>
                <c:pt idx="41">
                  <c:v>1842</c:v>
                </c:pt>
                <c:pt idx="42">
                  <c:v>1843</c:v>
                </c:pt>
                <c:pt idx="43">
                  <c:v>1844</c:v>
                </c:pt>
                <c:pt idx="44">
                  <c:v>1845</c:v>
                </c:pt>
                <c:pt idx="45">
                  <c:v>1846</c:v>
                </c:pt>
                <c:pt idx="46">
                  <c:v>1847</c:v>
                </c:pt>
                <c:pt idx="47">
                  <c:v>1848</c:v>
                </c:pt>
                <c:pt idx="48">
                  <c:v>1849</c:v>
                </c:pt>
                <c:pt idx="49">
                  <c:v>50</c:v>
                </c:pt>
                <c:pt idx="50">
                  <c:v>1851</c:v>
                </c:pt>
                <c:pt idx="51">
                  <c:v>1852</c:v>
                </c:pt>
                <c:pt idx="52">
                  <c:v>1853</c:v>
                </c:pt>
                <c:pt idx="53">
                  <c:v>1854</c:v>
                </c:pt>
                <c:pt idx="54">
                  <c:v>1855</c:v>
                </c:pt>
                <c:pt idx="55">
                  <c:v>1856</c:v>
                </c:pt>
                <c:pt idx="56">
                  <c:v>1857</c:v>
                </c:pt>
                <c:pt idx="57">
                  <c:v>1858</c:v>
                </c:pt>
                <c:pt idx="58">
                  <c:v>1859</c:v>
                </c:pt>
                <c:pt idx="59">
                  <c:v>60</c:v>
                </c:pt>
                <c:pt idx="60">
                  <c:v>1861</c:v>
                </c:pt>
                <c:pt idx="61">
                  <c:v>1862</c:v>
                </c:pt>
                <c:pt idx="62">
                  <c:v>1863</c:v>
                </c:pt>
                <c:pt idx="63">
                  <c:v>1864</c:v>
                </c:pt>
                <c:pt idx="64">
                  <c:v>1865</c:v>
                </c:pt>
                <c:pt idx="65">
                  <c:v>1866</c:v>
                </c:pt>
                <c:pt idx="66">
                  <c:v>1867</c:v>
                </c:pt>
                <c:pt idx="67">
                  <c:v>1868</c:v>
                </c:pt>
                <c:pt idx="68">
                  <c:v>1869</c:v>
                </c:pt>
                <c:pt idx="69">
                  <c:v>70</c:v>
                </c:pt>
                <c:pt idx="70">
                  <c:v>1871</c:v>
                </c:pt>
                <c:pt idx="71">
                  <c:v>1872</c:v>
                </c:pt>
                <c:pt idx="72">
                  <c:v>1873</c:v>
                </c:pt>
                <c:pt idx="73">
                  <c:v>1874</c:v>
                </c:pt>
                <c:pt idx="74">
                  <c:v>1875</c:v>
                </c:pt>
                <c:pt idx="75">
                  <c:v>1876</c:v>
                </c:pt>
                <c:pt idx="76">
                  <c:v>1877</c:v>
                </c:pt>
                <c:pt idx="77">
                  <c:v>1878</c:v>
                </c:pt>
                <c:pt idx="78">
                  <c:v>1879</c:v>
                </c:pt>
                <c:pt idx="79">
                  <c:v>80</c:v>
                </c:pt>
                <c:pt idx="80">
                  <c:v>1881</c:v>
                </c:pt>
                <c:pt idx="81">
                  <c:v>1882</c:v>
                </c:pt>
                <c:pt idx="82">
                  <c:v>1883</c:v>
                </c:pt>
                <c:pt idx="83">
                  <c:v>1884</c:v>
                </c:pt>
                <c:pt idx="84">
                  <c:v>1885</c:v>
                </c:pt>
                <c:pt idx="85">
                  <c:v>1886</c:v>
                </c:pt>
                <c:pt idx="86">
                  <c:v>1887</c:v>
                </c:pt>
                <c:pt idx="87">
                  <c:v>1888</c:v>
                </c:pt>
                <c:pt idx="88">
                  <c:v>1889</c:v>
                </c:pt>
                <c:pt idx="89">
                  <c:v>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10</c:v>
                </c:pt>
                <c:pt idx="110">
                  <c:v>1911</c:v>
                </c:pt>
                <c:pt idx="111">
                  <c:v>1912</c:v>
                </c:pt>
                <c:pt idx="112">
                  <c:v>1913</c:v>
                </c:pt>
                <c:pt idx="113">
                  <c:v>1914</c:v>
                </c:pt>
                <c:pt idx="114">
                  <c:v>1915</c:v>
                </c:pt>
                <c:pt idx="115">
                  <c:v>1916</c:v>
                </c:pt>
                <c:pt idx="116">
                  <c:v>1917</c:v>
                </c:pt>
                <c:pt idx="117">
                  <c:v>1918</c:v>
                </c:pt>
                <c:pt idx="118">
                  <c:v>1919</c:v>
                </c:pt>
                <c:pt idx="119">
                  <c:v>20</c:v>
                </c:pt>
                <c:pt idx="120">
                  <c:v>1921</c:v>
                </c:pt>
                <c:pt idx="121">
                  <c:v>1922</c:v>
                </c:pt>
                <c:pt idx="122">
                  <c:v>1923</c:v>
                </c:pt>
                <c:pt idx="123">
                  <c:v>1924</c:v>
                </c:pt>
                <c:pt idx="124">
                  <c:v>1925</c:v>
                </c:pt>
                <c:pt idx="125">
                  <c:v>1926</c:v>
                </c:pt>
                <c:pt idx="126">
                  <c:v>1927</c:v>
                </c:pt>
                <c:pt idx="127">
                  <c:v>1928</c:v>
                </c:pt>
                <c:pt idx="128">
                  <c:v>1929</c:v>
                </c:pt>
                <c:pt idx="129">
                  <c:v>30</c:v>
                </c:pt>
                <c:pt idx="130">
                  <c:v>1931</c:v>
                </c:pt>
                <c:pt idx="131">
                  <c:v>1932</c:v>
                </c:pt>
                <c:pt idx="132">
                  <c:v>1933</c:v>
                </c:pt>
                <c:pt idx="133">
                  <c:v>1934</c:v>
                </c:pt>
                <c:pt idx="134">
                  <c:v>1935</c:v>
                </c:pt>
                <c:pt idx="135">
                  <c:v>1936</c:v>
                </c:pt>
                <c:pt idx="136">
                  <c:v>1937</c:v>
                </c:pt>
                <c:pt idx="137">
                  <c:v>1938</c:v>
                </c:pt>
                <c:pt idx="138">
                  <c:v>1939</c:v>
                </c:pt>
                <c:pt idx="139">
                  <c:v>40</c:v>
                </c:pt>
                <c:pt idx="140">
                  <c:v>1941</c:v>
                </c:pt>
                <c:pt idx="141">
                  <c:v>1942</c:v>
                </c:pt>
                <c:pt idx="142">
                  <c:v>1943</c:v>
                </c:pt>
                <c:pt idx="143">
                  <c:v>1944</c:v>
                </c:pt>
                <c:pt idx="144">
                  <c:v>1945</c:v>
                </c:pt>
                <c:pt idx="145">
                  <c:v>1946</c:v>
                </c:pt>
                <c:pt idx="146">
                  <c:v>1947</c:v>
                </c:pt>
                <c:pt idx="147">
                  <c:v>1948</c:v>
                </c:pt>
                <c:pt idx="148">
                  <c:v>1949</c:v>
                </c:pt>
                <c:pt idx="149">
                  <c:v>50</c:v>
                </c:pt>
                <c:pt idx="150">
                  <c:v>1951</c:v>
                </c:pt>
                <c:pt idx="151">
                  <c:v>1952</c:v>
                </c:pt>
                <c:pt idx="152">
                  <c:v>1953</c:v>
                </c:pt>
                <c:pt idx="153">
                  <c:v>1954</c:v>
                </c:pt>
                <c:pt idx="154">
                  <c:v>1955</c:v>
                </c:pt>
                <c:pt idx="155">
                  <c:v>1956</c:v>
                </c:pt>
                <c:pt idx="156">
                  <c:v>1957</c:v>
                </c:pt>
                <c:pt idx="157">
                  <c:v>1958</c:v>
                </c:pt>
                <c:pt idx="158">
                  <c:v>1959</c:v>
                </c:pt>
                <c:pt idx="159">
                  <c:v>60</c:v>
                </c:pt>
                <c:pt idx="160">
                  <c:v>1961</c:v>
                </c:pt>
                <c:pt idx="161">
                  <c:v>1962</c:v>
                </c:pt>
                <c:pt idx="162">
                  <c:v>1963</c:v>
                </c:pt>
                <c:pt idx="163">
                  <c:v>1964</c:v>
                </c:pt>
                <c:pt idx="164">
                  <c:v>1965</c:v>
                </c:pt>
                <c:pt idx="165">
                  <c:v>1966</c:v>
                </c:pt>
                <c:pt idx="166">
                  <c:v>1967</c:v>
                </c:pt>
                <c:pt idx="167">
                  <c:v>1968</c:v>
                </c:pt>
                <c:pt idx="168">
                  <c:v>1969</c:v>
                </c:pt>
                <c:pt idx="169">
                  <c:v>70</c:v>
                </c:pt>
                <c:pt idx="170">
                  <c:v>1971</c:v>
                </c:pt>
                <c:pt idx="171">
                  <c:v>1972</c:v>
                </c:pt>
                <c:pt idx="172">
                  <c:v>1973</c:v>
                </c:pt>
                <c:pt idx="173">
                  <c:v>1974</c:v>
                </c:pt>
                <c:pt idx="174">
                  <c:v>1975</c:v>
                </c:pt>
                <c:pt idx="175">
                  <c:v>1976</c:v>
                </c:pt>
                <c:pt idx="176">
                  <c:v>1977</c:v>
                </c:pt>
                <c:pt idx="177">
                  <c:v>1978</c:v>
                </c:pt>
                <c:pt idx="178">
                  <c:v>1979</c:v>
                </c:pt>
                <c:pt idx="179">
                  <c:v>80</c:v>
                </c:pt>
                <c:pt idx="180">
                  <c:v>1981</c:v>
                </c:pt>
                <c:pt idx="181">
                  <c:v>1982</c:v>
                </c:pt>
                <c:pt idx="182">
                  <c:v>1983</c:v>
                </c:pt>
                <c:pt idx="183">
                  <c:v>1984</c:v>
                </c:pt>
                <c:pt idx="184">
                  <c:v>1985</c:v>
                </c:pt>
                <c:pt idx="185">
                  <c:v>1986</c:v>
                </c:pt>
                <c:pt idx="186">
                  <c:v>1987</c:v>
                </c:pt>
                <c:pt idx="187">
                  <c:v>1988</c:v>
                </c:pt>
                <c:pt idx="188">
                  <c:v>1989</c:v>
                </c:pt>
                <c:pt idx="189">
                  <c:v>1990</c:v>
                </c:pt>
                <c:pt idx="190">
                  <c:v>1991</c:v>
                </c:pt>
                <c:pt idx="191">
                  <c:v>1992</c:v>
                </c:pt>
                <c:pt idx="192">
                  <c:v>1993</c:v>
                </c:pt>
                <c:pt idx="193">
                  <c:v>1994</c:v>
                </c:pt>
                <c:pt idx="194">
                  <c:v>1995</c:v>
                </c:pt>
                <c:pt idx="195">
                  <c:v>1996</c:v>
                </c:pt>
                <c:pt idx="196">
                  <c:v>1997</c:v>
                </c:pt>
                <c:pt idx="197">
                  <c:v>1998</c:v>
                </c:pt>
                <c:pt idx="198">
                  <c:v>1999</c:v>
                </c:pt>
                <c:pt idx="199">
                  <c:v>2000</c:v>
                </c:pt>
                <c:pt idx="200">
                  <c:v>2001</c:v>
                </c:pt>
                <c:pt idx="201">
                  <c:v>2002</c:v>
                </c:pt>
                <c:pt idx="202">
                  <c:v>2003</c:v>
                </c:pt>
                <c:pt idx="203">
                  <c:v>2004</c:v>
                </c:pt>
                <c:pt idx="204">
                  <c:v>2005</c:v>
                </c:pt>
                <c:pt idx="205">
                  <c:v>2006</c:v>
                </c:pt>
                <c:pt idx="206">
                  <c:v>2007</c:v>
                </c:pt>
                <c:pt idx="207">
                  <c:v>2008</c:v>
                </c:pt>
                <c:pt idx="208">
                  <c:v>2009</c:v>
                </c:pt>
                <c:pt idx="209">
                  <c:v>2010</c:v>
                </c:pt>
                <c:pt idx="210">
                  <c:v>2011</c:v>
                </c:pt>
                <c:pt idx="211">
                  <c:v>2012</c:v>
                </c:pt>
                <c:pt idx="212">
                  <c:v>2013</c:v>
                </c:pt>
                <c:pt idx="213">
                  <c:v>2014</c:v>
                </c:pt>
                <c:pt idx="214">
                  <c:v>2015</c:v>
                </c:pt>
                <c:pt idx="215">
                  <c:v>2016</c:v>
                </c:pt>
                <c:pt idx="216">
                  <c:v>2017</c:v>
                </c:pt>
                <c:pt idx="217">
                  <c:v>2018</c:v>
                </c:pt>
                <c:pt idx="218">
                  <c:v>2019</c:v>
                </c:pt>
                <c:pt idx="219">
                  <c:v>2020</c:v>
                </c:pt>
                <c:pt idx="220">
                  <c:v>2021</c:v>
                </c:pt>
                <c:pt idx="221">
                  <c:v>2022</c:v>
                </c:pt>
              </c:numCache>
            </c:numRef>
          </c:cat>
          <c:val>
            <c:numRef>
              <c:f>Sheet1!$G$2:$G$223</c:f>
              <c:numCache>
                <c:formatCode>\$#,##0.00_);[Red]"($"#,##0.00\)</c:formatCode>
                <c:ptCount val="222"/>
                <c:pt idx="0">
                  <c:v>0.81699999999999995</c:v>
                </c:pt>
                <c:pt idx="1">
                  <c:v>0.87247944482566742</c:v>
                </c:pt>
                <c:pt idx="2">
                  <c:v>0.9317262933210585</c:v>
                </c:pt>
                <c:pt idx="3">
                  <c:v>0.99499637591950307</c:v>
                </c:pt>
                <c:pt idx="4">
                  <c:v>1.0625628955517736</c:v>
                </c:pt>
                <c:pt idx="5">
                  <c:v>1.13471760734806</c:v>
                </c:pt>
                <c:pt idx="6">
                  <c:v>1.211772078449137</c:v>
                </c:pt>
                <c:pt idx="7">
                  <c:v>1.294059033366644</c:v>
                </c:pt>
                <c:pt idx="8">
                  <c:v>1.3819337907017983</c:v>
                </c:pt>
                <c:pt idx="9">
                  <c:v>1.4757757974263588</c:v>
                </c:pt>
                <c:pt idx="10">
                  <c:v>1.5759902673509252</c:v>
                </c:pt>
                <c:pt idx="11">
                  <c:v>1.6830099308555575</c:v>
                </c:pt>
                <c:pt idx="12">
                  <c:v>1.7972969034381172</c:v>
                </c:pt>
                <c:pt idx="13">
                  <c:v>1.919344681148812</c:v>
                </c:pt>
                <c:pt idx="14">
                  <c:v>2.0496802715273108</c:v>
                </c:pt>
                <c:pt idx="15">
                  <c:v>2.1888664692439064</c:v>
                </c:pt>
                <c:pt idx="16">
                  <c:v>2.3375042862710429</c:v>
                </c:pt>
                <c:pt idx="17">
                  <c:v>2.4962355470787974</c:v>
                </c:pt>
                <c:pt idx="18">
                  <c:v>2.6657456600604714</c:v>
                </c:pt>
                <c:pt idx="19">
                  <c:v>2.8467665771554373</c:v>
                </c:pt>
                <c:pt idx="20">
                  <c:v>3.04007995444901</c:v>
                </c:pt>
                <c:pt idx="21">
                  <c:v>3.2465205273969557</c:v>
                </c:pt>
                <c:pt idx="22">
                  <c:v>3.4669797152489941</c:v>
                </c:pt>
                <c:pt idx="23">
                  <c:v>3.7024094702353647</c:v>
                </c:pt>
                <c:pt idx="24">
                  <c:v>3.9538263881373865</c:v>
                </c:pt>
                <c:pt idx="25">
                  <c:v>4.2223160979916523</c:v>
                </c:pt>
                <c:pt idx="26">
                  <c:v>4.5090379498827851</c:v>
                </c:pt>
                <c:pt idx="27">
                  <c:v>4.8152300210668271</c:v>
                </c:pt>
                <c:pt idx="28">
                  <c:v>5.1422144620419488</c:v>
                </c:pt>
                <c:pt idx="29">
                  <c:v>5.4914032056510118</c:v>
                </c:pt>
                <c:pt idx="30">
                  <c:v>5.8643040638681576</c:v>
                </c:pt>
                <c:pt idx="31">
                  <c:v>6.2625272385955872</c:v>
                </c:pt>
                <c:pt idx="32">
                  <c:v>6.6877922745844538</c:v>
                </c:pt>
                <c:pt idx="33">
                  <c:v>7.141935484502854</c:v>
                </c:pt>
                <c:pt idx="34">
                  <c:v>7.6269178782127103</c:v>
                </c:pt>
                <c:pt idx="35">
                  <c:v>8.1448336304944675</c:v>
                </c:pt>
                <c:pt idx="36">
                  <c:v>8.6979191237836453</c:v>
                </c:pt>
                <c:pt idx="37">
                  <c:v>9.2885626049661081</c:v>
                </c:pt>
                <c:pt idx="38">
                  <c:v>9.9193144979305821</c:v>
                </c:pt>
                <c:pt idx="39">
                  <c:v>10.592898416408403</c:v>
                </c:pt>
                <c:pt idx="40">
                  <c:v>11.312222924654462</c:v>
                </c:pt>
                <c:pt idx="41">
                  <c:v>12.080394096752403</c:v>
                </c:pt>
                <c:pt idx="42">
                  <c:v>12.900728928775772</c:v>
                </c:pt>
                <c:pt idx="43">
                  <c:v>13.776769661719356</c:v>
                </c:pt>
                <c:pt idx="44">
                  <c:v>14.712299077047733</c:v>
                </c:pt>
                <c:pt idx="45">
                  <c:v>15.711356830907938</c:v>
                </c:pt>
                <c:pt idx="46">
                  <c:v>16.778256897537965</c:v>
                </c:pt>
                <c:pt idx="47">
                  <c:v>17.91760619719259</c:v>
                </c:pt>
                <c:pt idx="48">
                  <c:v>19.134324489022681</c:v>
                </c:pt>
                <c:pt idx="49">
                  <c:v>20.433665614806213</c:v>
                </c:pt>
                <c:pt idx="50">
                  <c:v>21.821240185262489</c:v>
                </c:pt>
                <c:pt idx="51">
                  <c:v>23.303039806909869</c:v>
                </c:pt>
                <c:pt idx="52">
                  <c:v>24.885462954079745</c:v>
                </c:pt>
                <c:pt idx="53">
                  <c:v>26.575342597803182</c:v>
                </c:pt>
                <c:pt idx="54">
                  <c:v>28.379975710872987</c:v>
                </c:pt>
                <c:pt idx="55">
                  <c:v>30.307154776485181</c:v>
                </c:pt>
                <c:pt idx="56">
                  <c:v>32.365201436515747</c:v>
                </c:pt>
                <c:pt idx="57">
                  <c:v>34.563002424727237</c:v>
                </c:pt>
                <c:pt idx="58">
                  <c:v>36.910047940066349</c:v>
                </c:pt>
                <c:pt idx="59">
                  <c:v>39.416472625750131</c:v>
                </c:pt>
                <c:pt idx="60">
                  <c:v>42.093099331090073</c:v>
                </c:pt>
                <c:pt idx="61">
                  <c:v>44.951485845019761</c:v>
                </c:pt>
                <c:pt idx="62">
                  <c:v>48.003974803123221</c:v>
                </c:pt>
                <c:pt idx="63">
                  <c:v>51.263746983664987</c:v>
                </c:pt>
                <c:pt idx="64">
                  <c:v>54.744878222755808</c:v>
                </c:pt>
                <c:pt idx="65">
                  <c:v>58.462400194417064</c:v>
                </c:pt>
                <c:pt idx="66">
                  <c:v>62.432365317993899</c:v>
                </c:pt>
                <c:pt idx="67">
                  <c:v>66.671916073190374</c:v>
                </c:pt>
                <c:pt idx="68">
                  <c:v>71.199359022032638</c:v>
                </c:pt>
                <c:pt idx="69">
                  <c:v>76.034243857388475</c:v>
                </c:pt>
                <c:pt idx="70">
                  <c:v>81.197447819380272</c:v>
                </c:pt>
                <c:pt idx="71">
                  <c:v>86.711265844203226</c:v>
                </c:pt>
                <c:pt idx="72">
                  <c:v>92.59950683461598</c:v>
                </c:pt>
                <c:pt idx="73">
                  <c:v>98.887596467804642</c:v>
                </c:pt>
                <c:pt idx="74">
                  <c:v>105.60268698454686</c:v>
                </c:pt>
                <c:pt idx="75">
                  <c:v>112.77377443375293</c:v>
                </c:pt>
                <c:pt idx="76">
                  <c:v>120.43182387864853</c:v>
                </c:pt>
                <c:pt idx="77">
                  <c:v>128.60990310524576</c:v>
                </c:pt>
                <c:pt idx="78">
                  <c:v>137.34332541046223</c:v>
                </c:pt>
                <c:pt idx="79">
                  <c:v>146.66980208645182</c:v>
                </c:pt>
                <c:pt idx="80">
                  <c:v>156.62960525958135</c:v>
                </c:pt>
                <c:pt idx="81">
                  <c:v>167.26574178720077</c:v>
                </c:pt>
                <c:pt idx="82">
                  <c:v>178.6241389630971</c:v>
                </c:pt>
                <c:pt idx="83">
                  <c:v>190.75384283351988</c:v>
                </c:pt>
                <c:pt idx="84">
                  <c:v>203.70722998011277</c:v>
                </c:pt>
                <c:pt idx="85">
                  <c:v>217.54023368423898</c:v>
                </c:pt>
                <c:pt idx="86">
                  <c:v>232.31258544929119</c:v>
                </c:pt>
                <c:pt idx="87">
                  <c:v>248.0880729238836</c:v>
                </c:pt>
                <c:pt idx="88">
                  <c:v>264.93481533965678</c:v>
                </c:pt>
                <c:pt idx="89">
                  <c:v>282.9255576530411</c:v>
                </c:pt>
                <c:pt idx="90">
                  <c:v>302.13798466109853</c:v>
                </c:pt>
                <c:pt idx="91">
                  <c:v>322.65505644781081</c:v>
                </c:pt>
                <c:pt idx="92">
                  <c:v>344.56536660927816</c:v>
                </c:pt>
                <c:pt idx="93">
                  <c:v>367.96352480467004</c:v>
                </c:pt>
                <c:pt idx="94">
                  <c:v>392.9505652847912</c:v>
                </c:pt>
                <c:pt idx="95">
                  <c:v>419.63438316230929</c:v>
                </c:pt>
                <c:pt idx="96">
                  <c:v>448.13020030748243</c:v>
                </c:pt>
                <c:pt idx="97">
                  <c:v>478.56106288113489</c:v>
                </c:pt>
                <c:pt idx="98">
                  <c:v>511.05837265326045</c:v>
                </c:pt>
                <c:pt idx="99">
                  <c:v>545.76245440150046</c:v>
                </c:pt>
                <c:pt idx="100">
                  <c:v>582.82316183955277</c:v>
                </c:pt>
                <c:pt idx="101">
                  <c:v>622.40052469193745</c:v>
                </c:pt>
                <c:pt idx="102">
                  <c:v>664.66543970921168</c:v>
                </c:pt>
                <c:pt idx="103">
                  <c:v>709.80040860746738</c:v>
                </c:pt>
                <c:pt idx="104">
                  <c:v>758.00032611857443</c:v>
                </c:pt>
                <c:pt idx="105">
                  <c:v>809.4733215539884</c:v>
                </c:pt>
                <c:pt idx="106">
                  <c:v>864.44165751604953</c:v>
                </c:pt>
                <c:pt idx="107">
                  <c:v>923.14268963743325</c:v>
                </c:pt>
                <c:pt idx="108">
                  <c:v>985.82989149295088</c:v>
                </c:pt>
                <c:pt idx="109">
                  <c:v>1052.7739491093243</c:v>
                </c:pt>
                <c:pt idx="110">
                  <c:v>1124.2639297990556</c:v>
                </c:pt>
                <c:pt idx="111">
                  <c:v>1200.6085303654868</c:v>
                </c:pt>
                <c:pt idx="112">
                  <c:v>1282.1374100688383</c:v>
                </c:pt>
                <c:pt idx="113">
                  <c:v>1369.2026141090316</c:v>
                </c:pt>
                <c:pt idx="114">
                  <c:v>1462.1800937719718</c:v>
                </c:pt>
                <c:pt idx="115">
                  <c:v>1561.4713298033191</c:v>
                </c:pt>
                <c:pt idx="116">
                  <c:v>1667.5050660195791</c:v>
                </c:pt>
                <c:pt idx="117">
                  <c:v>1780.73916064229</c:v>
                </c:pt>
                <c:pt idx="118">
                  <c:v>1901.6625633494607</c:v>
                </c:pt>
                <c:pt idx="119">
                  <c:v>2030.7974265812638</c:v>
                </c:pt>
                <c:pt idx="120">
                  <c:v>2168.7013602166658</c:v>
                </c:pt>
                <c:pt idx="121">
                  <c:v>2315.9698393567996</c:v>
                </c:pt>
                <c:pt idx="122">
                  <c:v>2473.2387756120102</c:v>
                </c:pt>
                <c:pt idx="123">
                  <c:v>2641.1872629954455</c:v>
                </c:pt>
                <c:pt idx="124">
                  <c:v>2820.5405102801583</c:v>
                </c:pt>
                <c:pt idx="125">
                  <c:v>3012.0729724816847</c:v>
                </c:pt>
                <c:pt idx="126">
                  <c:v>3216.6116949880311</c:v>
                </c:pt>
                <c:pt idx="127">
                  <c:v>3435.0398847771185</c:v>
                </c:pt>
                <c:pt idx="128">
                  <c:v>3668.300724142427</c:v>
                </c:pt>
                <c:pt idx="129">
                  <c:v>3917.4014433945867</c:v>
                </c:pt>
                <c:pt idx="130">
                  <c:v>4183.4176701250626</c:v>
                </c:pt>
                <c:pt idx="131">
                  <c:v>4467.4980738122476</c:v>
                </c:pt>
                <c:pt idx="132">
                  <c:v>4770.8693258255171</c:v>
                </c:pt>
                <c:pt idx="133">
                  <c:v>5094.8413962448612</c:v>
                </c:pt>
                <c:pt idx="134">
                  <c:v>5440.8132103678608</c:v>
                </c:pt>
                <c:pt idx="135">
                  <c:v>5810.2786893291395</c:v>
                </c:pt>
                <c:pt idx="136">
                  <c:v>6204.833200915913</c:v>
                </c:pt>
                <c:pt idx="137">
                  <c:v>6626.1804484344957</c:v>
                </c:pt>
                <c:pt idx="138">
                  <c:v>7076.139827374318</c:v>
                </c:pt>
                <c:pt idx="139">
                  <c:v>7556.6542816356641</c:v>
                </c:pt>
                <c:pt idx="140">
                  <c:v>8069.7986932447784</c:v>
                </c:pt>
                <c:pt idx="141">
                  <c:v>8617.7888417834874</c:v>
                </c:pt>
                <c:pt idx="142">
                  <c:v>9202.9909722204229</c:v>
                </c:pt>
                <c:pt idx="143">
                  <c:v>9827.9320124583865</c:v>
                </c:pt>
                <c:pt idx="144">
                  <c:v>10495.310484717373</c:v>
                </c:pt>
                <c:pt idx="145">
                  <c:v>11208.008157869297</c:v>
                </c:pt>
                <c:pt idx="146">
                  <c:v>11969.102491039619</c:v>
                </c:pt>
                <c:pt idx="147">
                  <c:v>12781.87992220778</c:v>
                </c:pt>
                <c:pt idx="148">
                  <c:v>13649.850059187498</c:v>
                </c:pt>
                <c:pt idx="149">
                  <c:v>14576.760834263778</c:v>
                </c:pt>
                <c:pt idx="150">
                  <c:v>15566.614687925323</c:v>
                </c:pt>
                <c:pt idx="151">
                  <c:v>16623.685851574246</c:v>
                </c:pt>
                <c:pt idx="152">
                  <c:v>17752.53880384066</c:v>
                </c:pt>
                <c:pt idx="153">
                  <c:v>18958.047980197076</c:v>
                </c:pt>
                <c:pt idx="154">
                  <c:v>20245.418820980056</c:v>
                </c:pt>
                <c:pt idx="155">
                  <c:v>21620.21024870476</c:v>
                </c:pt>
                <c:pt idx="156">
                  <c:v>23088.358671730879</c:v>
                </c:pt>
                <c:pt idx="157">
                  <c:v>24656.203617928601</c:v>
                </c:pt>
                <c:pt idx="158">
                  <c:v>26330.515109031763</c:v>
                </c:pt>
                <c:pt idx="159">
                  <c:v>28118.522893882338</c:v>
                </c:pt>
                <c:pt idx="160">
                  <c:v>30027.947666795924</c:v>
                </c:pt>
                <c:pt idx="161">
                  <c:v>32067.034405851035</c:v>
                </c:pt>
                <c:pt idx="162">
                  <c:v>34244.587975058166</c:v>
                </c:pt>
                <c:pt idx="163">
                  <c:v>36570.01114414011</c:v>
                </c:pt>
                <c:pt idx="164">
                  <c:v>39053.34519009525</c:v>
                </c:pt>
                <c:pt idx="165">
                  <c:v>41705.313255862224</c:v>
                </c:pt>
                <c:pt idx="166">
                  <c:v>44537.366653311146</c:v>
                </c:pt>
                <c:pt idx="167">
                  <c:v>47561.734310499574</c:v>
                </c:pt>
                <c:pt idx="168">
                  <c:v>50791.475576708144</c:v>
                </c:pt>
                <c:pt idx="169">
                  <c:v>54240.536613271419</c:v>
                </c:pt>
                <c:pt idx="170">
                  <c:v>57923.810613700502</c:v>
                </c:pt>
                <c:pt idx="171">
                  <c:v>61857.202113131578</c:v>
                </c:pt>
                <c:pt idx="172">
                  <c:v>66057.695664790954</c:v>
                </c:pt>
                <c:pt idx="173">
                  <c:v>70543.429180024104</c:v>
                </c:pt>
                <c:pt idx="174">
                  <c:v>75333.772248575508</c:v>
                </c:pt>
                <c:pt idx="175">
                  <c:v>80449.409777307723</c:v>
                </c:pt>
                <c:pt idx="176">
                  <c:v>85912.431308516563</c:v>
                </c:pt>
                <c:pt idx="177">
                  <c:v>91746.42640352255</c:v>
                </c:pt>
                <c:pt idx="178">
                  <c:v>97976.586503407918</c:v>
                </c:pt>
                <c:pt idx="179">
                  <c:v>104629.81370674087</c:v>
                </c:pt>
                <c:pt idx="180">
                  <c:v>111734.8369339905</c:v>
                </c:pt>
                <c:pt idx="181">
                  <c:v>119322.33598023804</c:v>
                </c:pt>
                <c:pt idx="182">
                  <c:v>127425.07399184821</c:v>
                </c:pt>
                <c:pt idx="183">
                  <c:v>136078.03893913986</c:v>
                </c:pt>
                <c:pt idx="184">
                  <c:v>145318.59469594402</c:v>
                </c:pt>
                <c:pt idx="185">
                  <c:v>155186.64237841291</c:v>
                </c:pt>
                <c:pt idx="186">
                  <c:v>165724.7926397516</c:v>
                </c:pt>
                <c:pt idx="187">
                  <c:v>176978.54966484642</c:v>
                </c:pt>
                <c:pt idx="188">
                  <c:v>188996.50765928632</c:v>
                </c:pt>
                <c:pt idx="189">
                  <c:v>201830.56068122899</c:v>
                </c:pt>
                <c:pt idx="190">
                  <c:v>215536.12672216861</c:v>
                </c:pt>
                <c:pt idx="191">
                  <c:v>230172.38700420113</c:v>
                </c:pt>
                <c:pt idx="192">
                  <c:v>245802.54152707994</c:v>
                </c:pt>
                <c:pt idx="193">
                  <c:v>262494.08196852473</c:v>
                </c:pt>
                <c:pt idx="194">
                  <c:v>280319.08311618312</c:v>
                </c:pt>
                <c:pt idx="195">
                  <c:v>299354.51408965414</c:v>
                </c:pt>
                <c:pt idx="196">
                  <c:v>319682.57069644897</c:v>
                </c:pt>
                <c:pt idx="197">
                  <c:v>341391.03035701328</c:v>
                </c:pt>
                <c:pt idx="198">
                  <c:v>364573.63113139529</c:v>
                </c:pt>
                <c:pt idx="199">
                  <c:v>389330.4764842072</c:v>
                </c:pt>
                <c:pt idx="200">
                  <c:v>415768.46753568359</c:v>
                </c:pt>
                <c:pt idx="201">
                  <c:v>444001.76466530189</c:v>
                </c:pt>
                <c:pt idx="202">
                  <c:v>474152.28046119836</c:v>
                </c:pt>
                <c:pt idx="203">
                  <c:v>506350.20614395477</c:v>
                </c:pt>
                <c:pt idx="204">
                  <c:v>540734.57373786997</c:v>
                </c:pt>
                <c:pt idx="205">
                  <c:v>577453.85641720984</c:v>
                </c:pt>
                <c:pt idx="206">
                  <c:v>616666.60961974028</c:v>
                </c:pt>
                <c:pt idx="207">
                  <c:v>658542.15569590859</c:v>
                </c:pt>
                <c:pt idx="208">
                  <c:v>703261.31505001883</c:v>
                </c:pt>
                <c:pt idx="209">
                  <c:v>751017.18693048833</c:v>
                </c:pt>
                <c:pt idx="210">
                  <c:v>802015.98324069357</c:v>
                </c:pt>
                <c:pt idx="211">
                  <c:v>856477.91897081013</c:v>
                </c:pt>
                <c:pt idx="212">
                  <c:v>914638.16309558752</c:v>
                </c:pt>
                <c:pt idx="213">
                  <c:v>976747.85404407291</c:v>
                </c:pt>
                <c:pt idx="214">
                  <c:v>1043075.1841261131</c:v>
                </c:pt>
                <c:pt idx="215">
                  <c:v>1113906.557598264</c:v>
                </c:pt>
                <c:pt idx="216">
                  <c:v>1189547.827369649</c:v>
                </c:pt>
                <c:pt idx="217">
                  <c:v>1270325.6156879435</c:v>
                </c:pt>
                <c:pt idx="218">
                  <c:v>1356588.7245082529</c:v>
                </c:pt>
                <c:pt idx="219">
                  <c:v>1448709.6416349085</c:v>
                </c:pt>
                <c:pt idx="220">
                  <c:v>1547086.1491397994</c:v>
                </c:pt>
                <c:pt idx="221">
                  <c:v>1652143.041002413</c:v>
                </c:pt>
              </c:numCache>
            </c:numRef>
          </c:val>
          <c:smooth val="0"/>
          <c:extLst>
            <c:ext xmlns:c16="http://schemas.microsoft.com/office/drawing/2014/chart" uri="{C3380CC4-5D6E-409C-BE32-E72D297353CC}">
              <c16:uniqueId val="{0000000F-2CF1-42BF-95B8-98A969B5F6B7}"/>
            </c:ext>
          </c:extLst>
        </c:ser>
        <c:dLbls>
          <c:showLegendKey val="0"/>
          <c:showVal val="0"/>
          <c:showCatName val="0"/>
          <c:showSerName val="0"/>
          <c:showPercent val="0"/>
          <c:showBubbleSize val="0"/>
        </c:dLbls>
        <c:smooth val="0"/>
        <c:axId val="37656064"/>
        <c:axId val="37657600"/>
      </c:lineChart>
      <c:catAx>
        <c:axId val="37656064"/>
        <c:scaling>
          <c:orientation val="minMax"/>
        </c:scaling>
        <c:delete val="0"/>
        <c:axPos val="b"/>
        <c:numFmt formatCode="General" sourceLinked="1"/>
        <c:majorTickMark val="out"/>
        <c:minorTickMark val="none"/>
        <c:tickLblPos val="low"/>
        <c:spPr>
          <a:ln w="2853">
            <a:solidFill>
              <a:schemeClr val="tx1"/>
            </a:solidFill>
            <a:prstDash val="solid"/>
          </a:ln>
        </c:spPr>
        <c:txPr>
          <a:bodyPr rot="0" vert="horz"/>
          <a:lstStyle/>
          <a:p>
            <a:pPr>
              <a:defRPr sz="899" b="1" i="0" u="none" strike="noStrike" baseline="0">
                <a:solidFill>
                  <a:schemeClr val="tx1"/>
                </a:solidFill>
                <a:latin typeface="Arial"/>
                <a:ea typeface="Arial"/>
                <a:cs typeface="Arial"/>
              </a:defRPr>
            </a:pPr>
            <a:endParaRPr lang="en-US"/>
          </a:p>
        </c:txPr>
        <c:crossAx val="37657600"/>
        <c:crossesAt val="1"/>
        <c:auto val="1"/>
        <c:lblAlgn val="ctr"/>
        <c:lblOffset val="100"/>
        <c:tickLblSkip val="10"/>
        <c:tickMarkSkip val="15"/>
        <c:noMultiLvlLbl val="0"/>
      </c:catAx>
      <c:valAx>
        <c:axId val="37657600"/>
        <c:scaling>
          <c:logBase val="10"/>
          <c:orientation val="minMax"/>
        </c:scaling>
        <c:delete val="0"/>
        <c:axPos val="l"/>
        <c:numFmt formatCode="\$#,##0.##" sourceLinked="0"/>
        <c:majorTickMark val="out"/>
        <c:minorTickMark val="none"/>
        <c:tickLblPos val="low"/>
        <c:spPr>
          <a:ln w="2853">
            <a:solidFill>
              <a:schemeClr val="tx1"/>
            </a:solidFill>
            <a:prstDash val="solid"/>
          </a:ln>
        </c:spPr>
        <c:txPr>
          <a:bodyPr rot="0" vert="horz"/>
          <a:lstStyle/>
          <a:p>
            <a:pPr>
              <a:defRPr sz="1258" b="1" i="0" u="none" strike="noStrike" baseline="0">
                <a:solidFill>
                  <a:schemeClr val="tx1"/>
                </a:solidFill>
                <a:latin typeface="Arial"/>
                <a:ea typeface="Arial"/>
                <a:cs typeface="Arial"/>
              </a:defRPr>
            </a:pPr>
            <a:endParaRPr lang="en-US"/>
          </a:p>
        </c:txPr>
        <c:crossAx val="37656064"/>
        <c:crosses val="autoZero"/>
        <c:crossBetween val="midCat"/>
      </c:valAx>
      <c:spPr>
        <a:noFill/>
        <a:ln w="22826">
          <a:noFill/>
        </a:ln>
      </c:spPr>
    </c:plotArea>
    <c:plotVisOnly val="1"/>
    <c:dispBlanksAs val="gap"/>
    <c:showDLblsOverMax val="0"/>
  </c:chart>
  <c:spPr>
    <a:noFill/>
    <a:ln>
      <a:noFill/>
    </a:ln>
  </c:spPr>
  <c:txPr>
    <a:bodyPr/>
    <a:lstStyle/>
    <a:p>
      <a:pPr>
        <a:defRPr sz="15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69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idx="2"/>
          </p:nvPr>
        </p:nvSpPr>
        <p:spPr bwMode="auto">
          <a:xfrm>
            <a:off x="-425450" y="460375"/>
            <a:ext cx="7861300" cy="44227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18655037"/>
      </p:ext>
    </p:extLst>
  </p:cSld>
  <p:clrMap bg1="lt1" tx1="dk1" bg2="lt2" tx2="dk2" accent1="accent1" accent2="accent2" accent3="accent3" accent4="accent4" accent5="accent5" accent6="accent6" hlink="hlink" folHlink="folHlink"/>
  <p:notesStyle>
    <a:lvl1pPr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88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425450" y="460375"/>
            <a:ext cx="7861300" cy="4422775"/>
          </a:xfrm>
          <a:ln/>
        </p:spPr>
      </p:sp>
      <p:sp>
        <p:nvSpPr>
          <p:cNvPr id="40963" name="Rectangle 3"/>
          <p:cNvSpPr>
            <a:spLocks noGrp="1" noChangeArrowheads="1"/>
          </p:cNvSpPr>
          <p:nvPr>
            <p:ph type="body" idx="1"/>
          </p:nvPr>
        </p:nvSpPr>
        <p:spPr bwMode="auto">
          <a:xfrm>
            <a:off x="933452" y="4883090"/>
            <a:ext cx="5143499" cy="4181623"/>
          </a:xfrm>
          <a:prstGeom prst="rect">
            <a:avLst/>
          </a:prstGeom>
          <a:noFill/>
          <a:ln>
            <a:miter lim="800000"/>
            <a:headEnd/>
            <a:tailEnd/>
          </a:ln>
        </p:spPr>
        <p:txBody>
          <a:bodyPr lIns="92621" tIns="46312" rIns="92621" bIns="46312"/>
          <a:lstStyle/>
          <a:p>
            <a:r>
              <a:rPr lang="en-US" dirty="0">
                <a:latin typeface="Arial" pitchFamily="34" charset="0"/>
              </a:rPr>
              <a:t>Hello, my name is Prof. Jeremy Siegel. Welcome to today’s presentation.</a:t>
            </a:r>
          </a:p>
        </p:txBody>
      </p:sp>
    </p:spTree>
    <p:extLst>
      <p:ext uri="{BB962C8B-B14F-4D97-AF65-F5344CB8AC3E}">
        <p14:creationId xmlns:p14="http://schemas.microsoft.com/office/powerpoint/2010/main" val="244434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972257" y="0"/>
            <a:ext cx="3038144"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7" tIns="44230" rIns="88457" bIns="44230" anchor="ctr"/>
          <a:lstStyle>
            <a:lvl1pPr>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endParaRPr lang="en-US" altLang="en-US">
              <a:solidFill>
                <a:srgbClr val="000000"/>
              </a:solidFill>
            </a:endParaRPr>
          </a:p>
        </p:txBody>
      </p:sp>
      <p:sp>
        <p:nvSpPr>
          <p:cNvPr id="6147" name="Rectangle 3"/>
          <p:cNvSpPr>
            <a:spLocks noChangeArrowheads="1"/>
          </p:cNvSpPr>
          <p:nvPr/>
        </p:nvSpPr>
        <p:spPr bwMode="auto">
          <a:xfrm>
            <a:off x="0" y="0"/>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57" tIns="44230" rIns="88457" bIns="44230" anchor="ctr"/>
          <a:lstStyle>
            <a:lvl1pPr>
              <a:defRPr>
                <a:solidFill>
                  <a:schemeClr val="tx1"/>
                </a:solidFill>
                <a:latin typeface="Times New Roman" pitchFamily="18" charset="0"/>
                <a:cs typeface="Arial" pitchFamily="34" charset="0"/>
              </a:defRPr>
            </a:lvl1pPr>
            <a:lvl2pPr marL="742950" indent="-285750">
              <a:defRPr>
                <a:solidFill>
                  <a:schemeClr val="tx1"/>
                </a:solidFill>
                <a:latin typeface="Times New Roman" pitchFamily="18" charset="0"/>
                <a:cs typeface="Arial" pitchFamily="34" charset="0"/>
              </a:defRPr>
            </a:lvl2pPr>
            <a:lvl3pPr marL="1143000" indent="-228600">
              <a:defRPr>
                <a:solidFill>
                  <a:schemeClr val="tx1"/>
                </a:solidFill>
                <a:latin typeface="Times New Roman" pitchFamily="18" charset="0"/>
                <a:cs typeface="Arial" pitchFamily="34" charset="0"/>
              </a:defRPr>
            </a:lvl3pPr>
            <a:lvl4pPr marL="1600200" indent="-228600">
              <a:defRPr>
                <a:solidFill>
                  <a:schemeClr val="tx1"/>
                </a:solidFill>
                <a:latin typeface="Times New Roman" pitchFamily="18" charset="0"/>
                <a:cs typeface="Arial" pitchFamily="34" charset="0"/>
              </a:defRPr>
            </a:lvl4pPr>
            <a:lvl5pPr marL="2057400" indent="-22860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endParaRPr lang="en-US" altLang="en-US">
              <a:solidFill>
                <a:srgbClr val="000000"/>
              </a:solidFill>
            </a:endParaRPr>
          </a:p>
        </p:txBody>
      </p:sp>
      <p:sp>
        <p:nvSpPr>
          <p:cNvPr id="6148" name="Rectangle 4"/>
          <p:cNvSpPr>
            <a:spLocks noGrp="1" noRot="1" noChangeAspect="1" noChangeArrowheads="1" noTextEdit="1"/>
          </p:cNvSpPr>
          <p:nvPr>
            <p:ph type="sldImg"/>
          </p:nvPr>
        </p:nvSpPr>
        <p:spPr>
          <a:xfrm>
            <a:off x="-425450" y="460375"/>
            <a:ext cx="7864475" cy="4424363"/>
          </a:xfrm>
          <a:ln cap="flat"/>
        </p:spPr>
      </p:sp>
      <p:sp>
        <p:nvSpPr>
          <p:cNvPr id="6149" name="Text Box 5"/>
          <p:cNvSpPr txBox="1">
            <a:spLocks noChangeArrowheads="1"/>
          </p:cNvSpPr>
          <p:nvPr/>
        </p:nvSpPr>
        <p:spPr bwMode="auto">
          <a:xfrm>
            <a:off x="555295" y="5104721"/>
            <a:ext cx="5899811" cy="221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748" tIns="45874" rIns="91748" bIns="45874">
            <a:spAutoFit/>
          </a:bodyPr>
          <a:lstStyle>
            <a:lvl1pPr defTabSz="912813">
              <a:defRPr>
                <a:solidFill>
                  <a:schemeClr val="tx1"/>
                </a:solidFill>
                <a:latin typeface="Times New Roman" pitchFamily="18" charset="0"/>
                <a:cs typeface="Arial" pitchFamily="34" charset="0"/>
              </a:defRPr>
            </a:lvl1pPr>
            <a:lvl2pPr marL="742950" indent="-285750" defTabSz="912813">
              <a:defRPr>
                <a:solidFill>
                  <a:schemeClr val="tx1"/>
                </a:solidFill>
                <a:latin typeface="Times New Roman" pitchFamily="18" charset="0"/>
                <a:cs typeface="Arial" pitchFamily="34" charset="0"/>
              </a:defRPr>
            </a:lvl2pPr>
            <a:lvl3pPr marL="1143000" indent="-228600" defTabSz="912813">
              <a:defRPr>
                <a:solidFill>
                  <a:schemeClr val="tx1"/>
                </a:solidFill>
                <a:latin typeface="Times New Roman" pitchFamily="18" charset="0"/>
                <a:cs typeface="Arial" pitchFamily="34" charset="0"/>
              </a:defRPr>
            </a:lvl3pPr>
            <a:lvl4pPr marL="1600200" indent="-228600" defTabSz="912813">
              <a:defRPr>
                <a:solidFill>
                  <a:schemeClr val="tx1"/>
                </a:solidFill>
                <a:latin typeface="Times New Roman" pitchFamily="18" charset="0"/>
                <a:cs typeface="Arial" pitchFamily="34" charset="0"/>
              </a:defRPr>
            </a:lvl4pPr>
            <a:lvl5pPr marL="2057400" indent="-228600" defTabSz="912813">
              <a:defRPr>
                <a:solidFill>
                  <a:schemeClr val="tx1"/>
                </a:solidFill>
                <a:latin typeface="Times New Roman" pitchFamily="18" charset="0"/>
                <a:cs typeface="Arial" pitchFamily="34" charset="0"/>
              </a:defRPr>
            </a:lvl5pPr>
            <a:lvl6pPr marL="2514600" indent="-228600" defTabSz="912813"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defTabSz="912813"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defTabSz="912813"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defTabSz="912813"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buFontTx/>
              <a:buChar char="•"/>
            </a:pPr>
            <a:r>
              <a:rPr lang="en-US" altLang="en-US" sz="1400" b="1">
                <a:solidFill>
                  <a:srgbClr val="000000"/>
                </a:solidFill>
              </a:rPr>
              <a:t>This chart shows the long term growth of a $1 in the major asset classes: stocks, bonds, bills, gold, and the dollar, based on research I conducted for my book </a:t>
            </a:r>
            <a:r>
              <a:rPr lang="en-US" altLang="en-US" sz="1400" b="1" i="1">
                <a:solidFill>
                  <a:srgbClr val="000000"/>
                </a:solidFill>
              </a:rPr>
              <a:t>Stocks for the Long Run (1994, 1998, 20002), </a:t>
            </a:r>
            <a:r>
              <a:rPr lang="en-US" altLang="en-US" sz="1400" b="1">
                <a:solidFill>
                  <a:srgbClr val="000000"/>
                </a:solidFill>
              </a:rPr>
              <a:t>and it shows updated returns based on my own databases.</a:t>
            </a:r>
          </a:p>
          <a:p>
            <a:pPr eaLnBrk="1" hangingPunct="1">
              <a:spcBef>
                <a:spcPct val="50000"/>
              </a:spcBef>
              <a:buFontTx/>
              <a:buChar char="•"/>
            </a:pPr>
            <a:r>
              <a:rPr lang="en-US" altLang="en-US" sz="1400" b="1">
                <a:solidFill>
                  <a:srgbClr val="000000"/>
                </a:solidFill>
              </a:rPr>
              <a:t>The chart shows the value of these assets  measures on a “Real” , or after-inflation basis.</a:t>
            </a:r>
          </a:p>
          <a:p>
            <a:pPr eaLnBrk="1" hangingPunct="1">
              <a:spcBef>
                <a:spcPct val="50000"/>
              </a:spcBef>
              <a:buFontTx/>
              <a:buChar char="•"/>
            </a:pPr>
            <a:r>
              <a:rPr lang="en-US" altLang="en-US" sz="1400" b="1">
                <a:solidFill>
                  <a:srgbClr val="000000"/>
                </a:solidFill>
              </a:rPr>
              <a:t>The values each asset class grows to can be seen in the chart above. </a:t>
            </a:r>
          </a:p>
          <a:p>
            <a:pPr eaLnBrk="1" hangingPunct="1">
              <a:spcBef>
                <a:spcPct val="50000"/>
              </a:spcBef>
            </a:pPr>
            <a:endParaRPr lang="en-US" altLang="en-US" sz="1400" b="1">
              <a:solidFill>
                <a:srgbClr val="000000"/>
              </a:solidFill>
            </a:endParaRPr>
          </a:p>
        </p:txBody>
      </p:sp>
      <p:sp>
        <p:nvSpPr>
          <p:cNvPr id="6150" name="Notes Placeholder 5"/>
          <p:cNvSpPr>
            <a:spLocks noGrp="1"/>
          </p:cNvSpPr>
          <p:nvPr>
            <p:ph type="body" idx="1"/>
          </p:nvPr>
        </p:nvSpPr>
        <p:spPr bwMode="auto">
          <a:xfrm>
            <a:off x="701345" y="4416098"/>
            <a:ext cx="5607711" cy="41839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0" tIns="45885" rIns="91770" bIns="45885"/>
          <a:lstStyle/>
          <a:p>
            <a:r>
              <a:rPr lang="en-US" altLang="en-US">
                <a:latin typeface="Arial" pitchFamily="34" charset="0"/>
              </a:rPr>
              <a:t>This chart shows the long term cumulative growth of $1 from major asset classes: stocks, bonds, bills, gold, and the dollar, as well as the average annual returns that accumulate to those long-term wealth gains.</a:t>
            </a:r>
          </a:p>
          <a:p>
            <a:endParaRPr lang="en-US" altLang="en-US">
              <a:latin typeface="Arial" pitchFamily="34" charset="0"/>
            </a:endParaRPr>
          </a:p>
        </p:txBody>
      </p:sp>
    </p:spTree>
    <p:extLst>
      <p:ext uri="{BB962C8B-B14F-4D97-AF65-F5344CB8AC3E}">
        <p14:creationId xmlns:p14="http://schemas.microsoft.com/office/powerpoint/2010/main" val="298942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
            <a:ext cx="75692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806450"/>
          </a:xfrm>
        </p:spPr>
        <p:txBody>
          <a:bodyPr/>
          <a:lstStyle/>
          <a:p>
            <a:r>
              <a:rPr lang="en-US"/>
              <a:t>Click to edit Master title style</a:t>
            </a:r>
          </a:p>
        </p:txBody>
      </p:sp>
      <p:sp>
        <p:nvSpPr>
          <p:cNvPr id="3" name="Chart Placeholder 2"/>
          <p:cNvSpPr>
            <a:spLocks noGrp="1"/>
          </p:cNvSpPr>
          <p:nvPr>
            <p:ph type="chart" idx="1"/>
          </p:nvPr>
        </p:nvSpPr>
        <p:spPr>
          <a:xfrm>
            <a:off x="1130301" y="1676401"/>
            <a:ext cx="8760884" cy="4416425"/>
          </a:xfrm>
        </p:spPr>
        <p:txBody>
          <a:bodyPr/>
          <a:lstStyle/>
          <a:p>
            <a:pPr lvl="0"/>
            <a:endParaRPr lang="en-US" noProof="0" dirty="0"/>
          </a:p>
        </p:txBody>
      </p:sp>
    </p:spTree>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
            <a:ext cx="10363200" cy="609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Box 3">
            <a:extLst>
              <a:ext uri="{FF2B5EF4-FFF2-40B4-BE49-F238E27FC236}">
                <a16:creationId xmlns:a16="http://schemas.microsoft.com/office/drawing/2014/main" id="{CD3F95A4-C638-492C-B4E7-D7A5303B37FC}"/>
              </a:ext>
            </a:extLst>
          </p:cNvPr>
          <p:cNvSpPr txBox="1"/>
          <p:nvPr userDrawn="1"/>
        </p:nvSpPr>
        <p:spPr>
          <a:xfrm>
            <a:off x="9448800" y="6604084"/>
            <a:ext cx="2362200" cy="253916"/>
          </a:xfrm>
          <a:prstGeom prst="rect">
            <a:avLst/>
          </a:prstGeom>
          <a:noFill/>
        </p:spPr>
        <p:txBody>
          <a:bodyPr wrap="square">
            <a:spAutoFit/>
          </a:bodyPr>
          <a:lstStyle/>
          <a:p>
            <a:r>
              <a:rPr lang="en-US" altLang="en-US" sz="1050" dirty="0">
                <a:solidFill>
                  <a:srgbClr val="FAFD00"/>
                </a:solidFill>
              </a:rPr>
              <a:t>For Financial Professional Use Only.</a:t>
            </a:r>
            <a:endParaRPr lang="en-US" sz="1050" dirty="0"/>
          </a:p>
        </p:txBody>
      </p:sp>
    </p:spTree>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0300" y="1676401"/>
            <a:ext cx="4277784" cy="441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1285" y="1676401"/>
            <a:ext cx="4279900" cy="441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0"/>
                <a:invGamma/>
              </a:schemeClr>
            </a:gs>
          </a:gsLst>
          <a:lin ang="5400000" scaled="1"/>
        </a:gradFill>
        <a:effectLst/>
      </p:bgPr>
    </p:bg>
    <p:spTree>
      <p:nvGrpSpPr>
        <p:cNvPr id="1" name=""/>
        <p:cNvGrpSpPr/>
        <p:nvPr/>
      </p:nvGrpSpPr>
      <p:grpSpPr>
        <a:xfrm>
          <a:off x="0" y="0"/>
          <a:ext cx="0" cy="0"/>
          <a:chOff x="0" y="0"/>
          <a:chExt cx="0" cy="0"/>
        </a:xfrm>
      </p:grpSpPr>
      <p:sp>
        <p:nvSpPr>
          <p:cNvPr id="10242" name="Rectangle 10"/>
          <p:cNvSpPr>
            <a:spLocks noGrp="1" noChangeArrowheads="1"/>
          </p:cNvSpPr>
          <p:nvPr>
            <p:ph type="body" idx="1"/>
          </p:nvPr>
        </p:nvSpPr>
        <p:spPr bwMode="auto">
          <a:xfrm>
            <a:off x="1130301" y="1676401"/>
            <a:ext cx="8760884" cy="4416425"/>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27" name="Rectangle 20"/>
          <p:cNvSpPr>
            <a:spLocks noChangeArrowheads="1"/>
          </p:cNvSpPr>
          <p:nvPr/>
        </p:nvSpPr>
        <p:spPr bwMode="auto">
          <a:xfrm>
            <a:off x="482600" y="6596064"/>
            <a:ext cx="11565467" cy="433387"/>
          </a:xfrm>
          <a:prstGeom prst="rect">
            <a:avLst/>
          </a:prstGeom>
          <a:noFill/>
          <a:ln w="9525">
            <a:noFill/>
            <a:miter lim="800000"/>
            <a:headEnd/>
            <a:tailEnd/>
          </a:ln>
        </p:spPr>
        <p:txBody>
          <a:bodyPr/>
          <a:lstStyle/>
          <a:p>
            <a:pPr algn="r">
              <a:defRPr/>
            </a:pPr>
            <a:fld id="{5FF5265C-3D18-4354-BF2C-B5EA217A441B}" type="slidenum">
              <a:rPr lang="en-US" sz="1200"/>
              <a:pPr algn="r">
                <a:defRPr/>
              </a:pPr>
              <a:t>‹#›</a:t>
            </a:fld>
            <a:endParaRPr lang="en-US" sz="1200" dirty="0"/>
          </a:p>
        </p:txBody>
      </p:sp>
      <p:sp>
        <p:nvSpPr>
          <p:cNvPr id="1028" name="Line 23"/>
          <p:cNvSpPr>
            <a:spLocks noChangeShapeType="1"/>
          </p:cNvSpPr>
          <p:nvPr/>
        </p:nvSpPr>
        <p:spPr bwMode="auto">
          <a:xfrm>
            <a:off x="698500" y="806450"/>
            <a:ext cx="10803467" cy="0"/>
          </a:xfrm>
          <a:prstGeom prst="line">
            <a:avLst/>
          </a:prstGeom>
          <a:noFill/>
          <a:ln w="50800">
            <a:solidFill>
              <a:schemeClr val="tx1"/>
            </a:solidFill>
            <a:round/>
            <a:headEnd type="none" w="sm" len="sm"/>
            <a:tailEnd type="none" w="sm" len="sm"/>
          </a:ln>
        </p:spPr>
        <p:txBody>
          <a:bodyPr wrap="none" anchor="ctr"/>
          <a:lstStyle/>
          <a:p>
            <a:pPr>
              <a:defRPr/>
            </a:pPr>
            <a:endParaRPr lang="en-US" dirty="0"/>
          </a:p>
        </p:txBody>
      </p:sp>
      <p:sp>
        <p:nvSpPr>
          <p:cNvPr id="10245" name="Rectangle 24"/>
          <p:cNvSpPr>
            <a:spLocks noGrp="1" noChangeArrowheads="1"/>
          </p:cNvSpPr>
          <p:nvPr>
            <p:ph type="title"/>
          </p:nvPr>
        </p:nvSpPr>
        <p:spPr bwMode="auto">
          <a:xfrm>
            <a:off x="914400" y="0"/>
            <a:ext cx="10363200" cy="806450"/>
          </a:xfrm>
          <a:prstGeom prst="rect">
            <a:avLst/>
          </a:prstGeom>
          <a:noFill/>
          <a:ln w="12700">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cover dir="rd"/>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defRPr>
      </a:lvl5pPr>
      <a:lvl6pPr marL="457200" algn="ctr" rtl="0" eaLnBrk="0" fontAlgn="base" hangingPunct="0">
        <a:spcBef>
          <a:spcPct val="0"/>
        </a:spcBef>
        <a:spcAft>
          <a:spcPct val="0"/>
        </a:spcAft>
        <a:defRPr sz="3600" b="1">
          <a:solidFill>
            <a:schemeClr val="tx1"/>
          </a:solidFill>
          <a:latin typeface="Times New Roman" pitchFamily="18" charset="0"/>
        </a:defRPr>
      </a:lvl6pPr>
      <a:lvl7pPr marL="914400" algn="ctr" rtl="0" eaLnBrk="0" fontAlgn="base" hangingPunct="0">
        <a:spcBef>
          <a:spcPct val="0"/>
        </a:spcBef>
        <a:spcAft>
          <a:spcPct val="0"/>
        </a:spcAft>
        <a:defRPr sz="3600" b="1">
          <a:solidFill>
            <a:schemeClr val="tx1"/>
          </a:solidFill>
          <a:latin typeface="Times New Roman" pitchFamily="18" charset="0"/>
        </a:defRPr>
      </a:lvl7pPr>
      <a:lvl8pPr marL="1371600" algn="ctr" rtl="0" eaLnBrk="0" fontAlgn="base" hangingPunct="0">
        <a:spcBef>
          <a:spcPct val="0"/>
        </a:spcBef>
        <a:spcAft>
          <a:spcPct val="0"/>
        </a:spcAft>
        <a:defRPr sz="3600" b="1">
          <a:solidFill>
            <a:schemeClr val="tx1"/>
          </a:solidFill>
          <a:latin typeface="Times New Roman" pitchFamily="18" charset="0"/>
        </a:defRPr>
      </a:lvl8pPr>
      <a:lvl9pPr marL="1828800" algn="ctr" rtl="0" eaLnBrk="0" fontAlgn="base" hangingPunct="0">
        <a:spcBef>
          <a:spcPct val="0"/>
        </a:spcBef>
        <a:spcAft>
          <a:spcPct val="0"/>
        </a:spcAft>
        <a:defRPr sz="3600" b="1">
          <a:solidFill>
            <a:schemeClr val="tx1"/>
          </a:solidFill>
          <a:latin typeface="Times New Roman" pitchFamily="18" charset="0"/>
        </a:defRPr>
      </a:lvl9pPr>
    </p:titleStyle>
    <p:bodyStyle>
      <a:lvl1pPr marL="457200" indent="-457200" algn="l" rtl="0" eaLnBrk="0" fontAlgn="base" hangingPunct="0">
        <a:lnSpc>
          <a:spcPct val="88000"/>
        </a:lnSpc>
        <a:spcBef>
          <a:spcPct val="30000"/>
        </a:spcBef>
        <a:spcAft>
          <a:spcPct val="20000"/>
        </a:spcAft>
        <a:buClr>
          <a:schemeClr val="tx1"/>
        </a:buClr>
        <a:buSzPct val="75000"/>
        <a:buFont typeface="Monotype Sorts"/>
        <a:buChar char="n"/>
        <a:defRPr sz="2800">
          <a:solidFill>
            <a:schemeClr val="tx2"/>
          </a:solidFill>
          <a:latin typeface="+mn-lt"/>
          <a:ea typeface="+mn-ea"/>
          <a:cs typeface="+mn-cs"/>
        </a:defRPr>
      </a:lvl1pPr>
      <a:lvl2pPr marL="800100" indent="-228600" algn="l" rtl="0" eaLnBrk="0" fontAlgn="base" hangingPunct="0">
        <a:lnSpc>
          <a:spcPct val="88000"/>
        </a:lnSpc>
        <a:spcBef>
          <a:spcPct val="30000"/>
        </a:spcBef>
        <a:spcAft>
          <a:spcPct val="0"/>
        </a:spcAft>
        <a:buSzPct val="100000"/>
        <a:buChar char="–"/>
        <a:defRPr sz="2400">
          <a:solidFill>
            <a:schemeClr val="tx2"/>
          </a:solidFill>
          <a:latin typeface="+mn-lt"/>
        </a:defRPr>
      </a:lvl2pPr>
      <a:lvl3pPr marL="1143000" indent="-228600" algn="l" rtl="0" eaLnBrk="0" fontAlgn="base" hangingPunct="0">
        <a:lnSpc>
          <a:spcPct val="88000"/>
        </a:lnSpc>
        <a:spcBef>
          <a:spcPct val="30000"/>
        </a:spcBef>
        <a:spcAft>
          <a:spcPct val="0"/>
        </a:spcAft>
        <a:buSzPct val="100000"/>
        <a:buChar char="»"/>
        <a:defRPr sz="2400">
          <a:solidFill>
            <a:schemeClr val="tx2"/>
          </a:solidFill>
          <a:latin typeface="+mn-lt"/>
        </a:defRPr>
      </a:lvl3pPr>
      <a:lvl4pPr marL="1543050" indent="-171450" algn="l" rtl="0" eaLnBrk="0" fontAlgn="base" hangingPunct="0">
        <a:lnSpc>
          <a:spcPct val="88000"/>
        </a:lnSpc>
        <a:spcBef>
          <a:spcPct val="30000"/>
        </a:spcBef>
        <a:spcAft>
          <a:spcPct val="0"/>
        </a:spcAft>
        <a:buSzPct val="100000"/>
        <a:buChar char="•"/>
        <a:defRPr sz="1400">
          <a:solidFill>
            <a:schemeClr val="tx2"/>
          </a:solidFill>
          <a:latin typeface="+mn-lt"/>
        </a:defRPr>
      </a:lvl4pPr>
      <a:lvl5pPr marL="2000250" indent="-171450" algn="l" rtl="0" eaLnBrk="0" fontAlgn="base" hangingPunct="0">
        <a:lnSpc>
          <a:spcPct val="88000"/>
        </a:lnSpc>
        <a:spcBef>
          <a:spcPct val="30000"/>
        </a:spcBef>
        <a:spcAft>
          <a:spcPct val="0"/>
        </a:spcAft>
        <a:buSzPct val="100000"/>
        <a:buChar char="–"/>
        <a:defRPr sz="1400">
          <a:solidFill>
            <a:schemeClr val="tx2"/>
          </a:solidFill>
          <a:latin typeface="+mn-lt"/>
        </a:defRPr>
      </a:lvl5pPr>
      <a:lvl6pPr marL="2457450" indent="-171450" algn="l" rtl="0" eaLnBrk="0" fontAlgn="base" hangingPunct="0">
        <a:lnSpc>
          <a:spcPct val="88000"/>
        </a:lnSpc>
        <a:spcBef>
          <a:spcPct val="30000"/>
        </a:spcBef>
        <a:spcAft>
          <a:spcPct val="0"/>
        </a:spcAft>
        <a:buSzPct val="100000"/>
        <a:buChar char="–"/>
        <a:defRPr sz="1400">
          <a:solidFill>
            <a:schemeClr val="tx2"/>
          </a:solidFill>
          <a:latin typeface="+mn-lt"/>
        </a:defRPr>
      </a:lvl6pPr>
      <a:lvl7pPr marL="2914650" indent="-171450" algn="l" rtl="0" eaLnBrk="0" fontAlgn="base" hangingPunct="0">
        <a:lnSpc>
          <a:spcPct val="88000"/>
        </a:lnSpc>
        <a:spcBef>
          <a:spcPct val="30000"/>
        </a:spcBef>
        <a:spcAft>
          <a:spcPct val="0"/>
        </a:spcAft>
        <a:buSzPct val="100000"/>
        <a:buChar char="–"/>
        <a:defRPr sz="1400">
          <a:solidFill>
            <a:schemeClr val="tx2"/>
          </a:solidFill>
          <a:latin typeface="+mn-lt"/>
        </a:defRPr>
      </a:lvl7pPr>
      <a:lvl8pPr marL="3371850" indent="-171450" algn="l" rtl="0" eaLnBrk="0" fontAlgn="base" hangingPunct="0">
        <a:lnSpc>
          <a:spcPct val="88000"/>
        </a:lnSpc>
        <a:spcBef>
          <a:spcPct val="30000"/>
        </a:spcBef>
        <a:spcAft>
          <a:spcPct val="0"/>
        </a:spcAft>
        <a:buSzPct val="100000"/>
        <a:buChar char="–"/>
        <a:defRPr sz="1400">
          <a:solidFill>
            <a:schemeClr val="tx2"/>
          </a:solidFill>
          <a:latin typeface="+mn-lt"/>
        </a:defRPr>
      </a:lvl8pPr>
      <a:lvl9pPr marL="3829050" indent="-171450" algn="l" rtl="0" eaLnBrk="0" fontAlgn="base" hangingPunct="0">
        <a:lnSpc>
          <a:spcPct val="88000"/>
        </a:lnSpc>
        <a:spcBef>
          <a:spcPct val="30000"/>
        </a:spcBef>
        <a:spcAft>
          <a:spcPct val="0"/>
        </a:spcAft>
        <a:buSzPct val="10000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288113"/>
            <a:ext cx="9905999" cy="1111250"/>
          </a:xfrm>
        </p:spPr>
        <p:txBody>
          <a:bodyPr/>
          <a:lstStyle/>
          <a:p>
            <a:r>
              <a:rPr lang="en-US" sz="2800" i="1" dirty="0">
                <a:latin typeface="Arial" pitchFamily="34" charset="0"/>
              </a:rPr>
              <a:t>Why did the Fed Get It So Wrong?</a:t>
            </a:r>
            <a:br>
              <a:rPr lang="en-US" sz="2800" i="1" dirty="0">
                <a:latin typeface="Arial" pitchFamily="34" charset="0"/>
              </a:rPr>
            </a:br>
            <a:r>
              <a:rPr lang="en-US" sz="2800" i="1" dirty="0"/>
              <a:t>Prof. Jeremy J. Siegel ~  The Wharton School</a:t>
            </a:r>
            <a:br>
              <a:rPr lang="en-US" sz="2800" i="1" dirty="0"/>
            </a:br>
            <a:r>
              <a:rPr lang="en-US" sz="2800" i="1" dirty="0"/>
              <a:t>For Q Group ~  September 2022</a:t>
            </a:r>
            <a:endParaRPr lang="en-US" sz="3200" i="1" dirty="0">
              <a:latin typeface="Bookman Old Style" pitchFamily="18" charset="0"/>
            </a:endParaRPr>
          </a:p>
        </p:txBody>
      </p:sp>
      <p:sp>
        <p:nvSpPr>
          <p:cNvPr id="11267" name="Line 3"/>
          <p:cNvSpPr>
            <a:spLocks noChangeShapeType="1"/>
          </p:cNvSpPr>
          <p:nvPr/>
        </p:nvSpPr>
        <p:spPr bwMode="auto">
          <a:xfrm>
            <a:off x="4098926" y="6724650"/>
            <a:ext cx="4073525" cy="133350"/>
          </a:xfrm>
          <a:prstGeom prst="line">
            <a:avLst/>
          </a:prstGeom>
          <a:noFill/>
          <a:ln w="12700">
            <a:noFill/>
            <a:round/>
            <a:headEnd/>
            <a:tailEnd/>
          </a:ln>
        </p:spPr>
        <p:txBody>
          <a:bodyPr/>
          <a:lstStyle/>
          <a:p>
            <a:endParaRPr lang="en-US" dirty="0"/>
          </a:p>
        </p:txBody>
      </p:sp>
      <p:sp>
        <p:nvSpPr>
          <p:cNvPr id="11268" name="Line 4"/>
          <p:cNvSpPr>
            <a:spLocks noChangeShapeType="1"/>
          </p:cNvSpPr>
          <p:nvPr/>
        </p:nvSpPr>
        <p:spPr bwMode="auto">
          <a:xfrm>
            <a:off x="4098926" y="1524000"/>
            <a:ext cx="4073525" cy="0"/>
          </a:xfrm>
          <a:prstGeom prst="line">
            <a:avLst/>
          </a:prstGeom>
          <a:noFill/>
          <a:ln w="12700">
            <a:noFill/>
            <a:round/>
            <a:headEnd/>
            <a:tailEnd/>
          </a:ln>
        </p:spPr>
        <p:txBody>
          <a:bodyPr/>
          <a:lstStyle/>
          <a:p>
            <a:endParaRPr lang="en-US" dirty="0"/>
          </a:p>
        </p:txBody>
      </p:sp>
      <p:sp>
        <p:nvSpPr>
          <p:cNvPr id="11269" name="Line 5"/>
          <p:cNvSpPr>
            <a:spLocks noChangeShapeType="1"/>
          </p:cNvSpPr>
          <p:nvPr/>
        </p:nvSpPr>
        <p:spPr bwMode="auto">
          <a:xfrm>
            <a:off x="4098926" y="1524000"/>
            <a:ext cx="4073525" cy="0"/>
          </a:xfrm>
          <a:prstGeom prst="line">
            <a:avLst/>
          </a:prstGeom>
          <a:noFill/>
          <a:ln w="28575">
            <a:solidFill>
              <a:schemeClr val="bg1"/>
            </a:solidFill>
            <a:round/>
            <a:headEnd/>
            <a:tailEnd/>
          </a:ln>
        </p:spPr>
        <p:txBody>
          <a:bodyPr/>
          <a:lstStyle/>
          <a:p>
            <a:endParaRPr lang="en-US" dirty="0"/>
          </a:p>
        </p:txBody>
      </p:sp>
      <p:pic>
        <p:nvPicPr>
          <p:cNvPr id="11270" name="Picture 7" descr="Future For Investors"/>
          <p:cNvPicPr>
            <a:picLocks noChangeAspect="1" noChangeArrowheads="1"/>
          </p:cNvPicPr>
          <p:nvPr/>
        </p:nvPicPr>
        <p:blipFill>
          <a:blip r:embed="rId3" cstate="print"/>
          <a:srcRect/>
          <a:stretch>
            <a:fillRect/>
          </a:stretch>
        </p:blipFill>
        <p:spPr bwMode="auto">
          <a:xfrm>
            <a:off x="1839228" y="1655763"/>
            <a:ext cx="4073525" cy="5068887"/>
          </a:xfrm>
          <a:prstGeom prst="rect">
            <a:avLst/>
          </a:prstGeom>
          <a:noFill/>
          <a:ln w="9525">
            <a:noFill/>
            <a:miter lim="800000"/>
            <a:headEnd/>
            <a:tailEnd/>
          </a:ln>
        </p:spPr>
      </p:pic>
      <p:pic>
        <p:nvPicPr>
          <p:cNvPr id="8" name="Picture 7">
            <a:extLst>
              <a:ext uri="{FF2B5EF4-FFF2-40B4-BE49-F238E27FC236}">
                <a16:creationId xmlns:a16="http://schemas.microsoft.com/office/drawing/2014/main" id="{8CE5EFB7-B79B-41D8-8CAE-C2F15B94231C}"/>
              </a:ext>
            </a:extLst>
          </p:cNvPr>
          <p:cNvPicPr>
            <a:picLocks noChangeAspect="1"/>
          </p:cNvPicPr>
          <p:nvPr/>
        </p:nvPicPr>
        <p:blipFill>
          <a:blip r:embed="rId4"/>
          <a:stretch>
            <a:fillRect/>
          </a:stretch>
        </p:blipFill>
        <p:spPr>
          <a:xfrm>
            <a:off x="5965209" y="1523205"/>
            <a:ext cx="4453085" cy="5334001"/>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Total Real Return Indexes</a:t>
            </a:r>
          </a:p>
        </p:txBody>
      </p:sp>
      <p:graphicFrame>
        <p:nvGraphicFramePr>
          <p:cNvPr id="3" name="Object 4"/>
          <p:cNvGraphicFramePr>
            <a:graphicFrameLocks noChangeAspect="1"/>
          </p:cNvGraphicFramePr>
          <p:nvPr>
            <p:extLst/>
          </p:nvPr>
        </p:nvGraphicFramePr>
        <p:xfrm>
          <a:off x="1971675" y="1323353"/>
          <a:ext cx="8286750" cy="4803775"/>
        </p:xfrm>
        <a:graphic>
          <a:graphicData uri="http://schemas.openxmlformats.org/drawingml/2006/chart">
            <c:chart xmlns:c="http://schemas.openxmlformats.org/drawingml/2006/chart" xmlns:r="http://schemas.openxmlformats.org/officeDocument/2006/relationships" r:id="rId3"/>
          </a:graphicData>
        </a:graphic>
      </p:graphicFrame>
      <p:sp>
        <p:nvSpPr>
          <p:cNvPr id="5124" name="Rectangle 5"/>
          <p:cNvSpPr>
            <a:spLocks noChangeArrowheads="1"/>
          </p:cNvSpPr>
          <p:nvPr/>
        </p:nvSpPr>
        <p:spPr bwMode="auto">
          <a:xfrm>
            <a:off x="4763739" y="879476"/>
            <a:ext cx="2701061" cy="3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lnSpc>
                <a:spcPct val="88000"/>
              </a:lnSpc>
              <a:spcBef>
                <a:spcPct val="30000"/>
              </a:spcBef>
              <a:spcAft>
                <a:spcPct val="20000"/>
              </a:spcAft>
              <a:buClr>
                <a:schemeClr val="tx1"/>
              </a:buClr>
              <a:buSzPct val="75000"/>
              <a:buFont typeface="Monotype Sorts"/>
              <a:buChar char="n"/>
              <a:defRPr sz="2800">
                <a:solidFill>
                  <a:schemeClr val="tx2"/>
                </a:solidFill>
                <a:latin typeface="Book Antiqua" pitchFamily="18" charset="0"/>
              </a:defRPr>
            </a:lvl1pPr>
            <a:lvl2pPr marL="742950" indent="-285750">
              <a:lnSpc>
                <a:spcPct val="88000"/>
              </a:lnSpc>
              <a:spcBef>
                <a:spcPct val="30000"/>
              </a:spcBef>
              <a:buSzPct val="100000"/>
              <a:buChar char="–"/>
              <a:defRPr sz="2400">
                <a:solidFill>
                  <a:schemeClr val="tx2"/>
                </a:solidFill>
                <a:latin typeface="Book Antiqua" pitchFamily="18" charset="0"/>
              </a:defRPr>
            </a:lvl2pPr>
            <a:lvl3pPr marL="1143000" indent="-228600">
              <a:lnSpc>
                <a:spcPct val="88000"/>
              </a:lnSpc>
              <a:spcBef>
                <a:spcPct val="30000"/>
              </a:spcBef>
              <a:buSzPct val="100000"/>
              <a:buChar char="»"/>
              <a:defRPr>
                <a:solidFill>
                  <a:schemeClr val="tx2"/>
                </a:solidFill>
                <a:latin typeface="Book Antiqua" pitchFamily="18" charset="0"/>
              </a:defRPr>
            </a:lvl3pPr>
            <a:lvl4pPr marL="1600200" indent="-228600">
              <a:lnSpc>
                <a:spcPct val="88000"/>
              </a:lnSpc>
              <a:spcBef>
                <a:spcPct val="30000"/>
              </a:spcBef>
              <a:buSzPct val="100000"/>
              <a:buChar char="•"/>
              <a:defRPr sz="1400">
                <a:solidFill>
                  <a:schemeClr val="tx2"/>
                </a:solidFill>
                <a:latin typeface="Book Antiqua" pitchFamily="18" charset="0"/>
              </a:defRPr>
            </a:lvl4pPr>
            <a:lvl5pPr marL="2057400" indent="-228600">
              <a:lnSpc>
                <a:spcPct val="88000"/>
              </a:lnSpc>
              <a:spcBef>
                <a:spcPct val="30000"/>
              </a:spcBef>
              <a:buSzPct val="100000"/>
              <a:buChar char="–"/>
              <a:defRPr sz="1400">
                <a:solidFill>
                  <a:schemeClr val="tx2"/>
                </a:solidFill>
                <a:latin typeface="Book Antiqua" pitchFamily="18" charset="0"/>
              </a:defRPr>
            </a:lvl5pPr>
            <a:lvl6pPr marL="25146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6pPr>
            <a:lvl7pPr marL="29718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7pPr>
            <a:lvl8pPr marL="34290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8pPr>
            <a:lvl9pPr marL="38862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9pPr>
          </a:lstStyle>
          <a:p>
            <a:pPr algn="ctr">
              <a:lnSpc>
                <a:spcPct val="90000"/>
              </a:lnSpc>
              <a:spcBef>
                <a:spcPct val="0"/>
              </a:spcBef>
              <a:spcAft>
                <a:spcPct val="0"/>
              </a:spcAft>
              <a:buClrTx/>
              <a:buSzTx/>
              <a:buFontTx/>
              <a:buNone/>
            </a:pPr>
            <a:r>
              <a:rPr lang="en-US" altLang="en-US" sz="1600" b="1" dirty="0">
                <a:solidFill>
                  <a:srgbClr val="FAFD00"/>
                </a:solidFill>
                <a:latin typeface="Arial" pitchFamily="34" charset="0"/>
              </a:rPr>
              <a:t>January 1802 – June 2022</a:t>
            </a:r>
          </a:p>
        </p:txBody>
      </p:sp>
      <p:grpSp>
        <p:nvGrpSpPr>
          <p:cNvPr id="2" name="Group 6"/>
          <p:cNvGrpSpPr>
            <a:grpSpLocks/>
          </p:cNvGrpSpPr>
          <p:nvPr/>
        </p:nvGrpSpPr>
        <p:grpSpPr bwMode="auto">
          <a:xfrm>
            <a:off x="5181600" y="1370013"/>
            <a:ext cx="1860550" cy="4318000"/>
            <a:chOff x="2400" y="940"/>
            <a:chExt cx="1172" cy="2664"/>
          </a:xfrm>
        </p:grpSpPr>
        <p:sp>
          <p:nvSpPr>
            <p:cNvPr id="5129" name="Line 7"/>
            <p:cNvSpPr>
              <a:spLocks noChangeShapeType="1"/>
            </p:cNvSpPr>
            <p:nvPr/>
          </p:nvSpPr>
          <p:spPr bwMode="auto">
            <a:xfrm flipV="1">
              <a:off x="2400" y="940"/>
              <a:ext cx="0" cy="26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30" name="Line 8"/>
            <p:cNvSpPr>
              <a:spLocks noChangeShapeType="1"/>
            </p:cNvSpPr>
            <p:nvPr/>
          </p:nvSpPr>
          <p:spPr bwMode="auto">
            <a:xfrm flipV="1">
              <a:off x="3572" y="944"/>
              <a:ext cx="0" cy="26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 name="TextBox 8"/>
          <p:cNvSpPr txBox="1">
            <a:spLocks noChangeArrowheads="1"/>
          </p:cNvSpPr>
          <p:nvPr/>
        </p:nvSpPr>
        <p:spPr bwMode="auto">
          <a:xfrm>
            <a:off x="3276601" y="1376363"/>
            <a:ext cx="20633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8000"/>
              </a:lnSpc>
              <a:spcBef>
                <a:spcPct val="30000"/>
              </a:spcBef>
              <a:spcAft>
                <a:spcPct val="20000"/>
              </a:spcAft>
              <a:buClr>
                <a:schemeClr val="tx1"/>
              </a:buClr>
              <a:buSzPct val="75000"/>
              <a:buFont typeface="Monotype Sorts"/>
              <a:buChar char="n"/>
              <a:defRPr sz="2800">
                <a:solidFill>
                  <a:schemeClr val="tx2"/>
                </a:solidFill>
                <a:latin typeface="Book Antiqua" pitchFamily="18" charset="0"/>
              </a:defRPr>
            </a:lvl1pPr>
            <a:lvl2pPr marL="742950" indent="-285750">
              <a:lnSpc>
                <a:spcPct val="88000"/>
              </a:lnSpc>
              <a:spcBef>
                <a:spcPct val="30000"/>
              </a:spcBef>
              <a:buSzPct val="100000"/>
              <a:buChar char="–"/>
              <a:defRPr sz="2400">
                <a:solidFill>
                  <a:schemeClr val="tx2"/>
                </a:solidFill>
                <a:latin typeface="Book Antiqua" pitchFamily="18" charset="0"/>
              </a:defRPr>
            </a:lvl2pPr>
            <a:lvl3pPr marL="1143000" indent="-228600">
              <a:lnSpc>
                <a:spcPct val="88000"/>
              </a:lnSpc>
              <a:spcBef>
                <a:spcPct val="30000"/>
              </a:spcBef>
              <a:buSzPct val="100000"/>
              <a:buChar char="»"/>
              <a:defRPr>
                <a:solidFill>
                  <a:schemeClr val="tx2"/>
                </a:solidFill>
                <a:latin typeface="Book Antiqua" pitchFamily="18" charset="0"/>
              </a:defRPr>
            </a:lvl3pPr>
            <a:lvl4pPr marL="1600200" indent="-228600">
              <a:lnSpc>
                <a:spcPct val="88000"/>
              </a:lnSpc>
              <a:spcBef>
                <a:spcPct val="30000"/>
              </a:spcBef>
              <a:buSzPct val="100000"/>
              <a:buChar char="•"/>
              <a:defRPr sz="1400">
                <a:solidFill>
                  <a:schemeClr val="tx2"/>
                </a:solidFill>
                <a:latin typeface="Book Antiqua" pitchFamily="18" charset="0"/>
              </a:defRPr>
            </a:lvl4pPr>
            <a:lvl5pPr marL="2057400" indent="-228600">
              <a:lnSpc>
                <a:spcPct val="88000"/>
              </a:lnSpc>
              <a:spcBef>
                <a:spcPct val="30000"/>
              </a:spcBef>
              <a:buSzPct val="100000"/>
              <a:buChar char="–"/>
              <a:defRPr sz="1400">
                <a:solidFill>
                  <a:schemeClr val="tx2"/>
                </a:solidFill>
                <a:latin typeface="Book Antiqua" pitchFamily="18" charset="0"/>
              </a:defRPr>
            </a:lvl5pPr>
            <a:lvl6pPr marL="25146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6pPr>
            <a:lvl7pPr marL="29718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7pPr>
            <a:lvl8pPr marL="34290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8pPr>
            <a:lvl9pPr marL="38862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9pPr>
          </a:lstStyle>
          <a:p>
            <a:pPr>
              <a:lnSpc>
                <a:spcPct val="100000"/>
              </a:lnSpc>
              <a:spcBef>
                <a:spcPct val="0"/>
              </a:spcBef>
              <a:spcAft>
                <a:spcPct val="0"/>
              </a:spcAft>
              <a:buClrTx/>
              <a:buSzTx/>
              <a:buFontTx/>
              <a:buNone/>
            </a:pPr>
            <a:r>
              <a:rPr lang="en-US" altLang="en-US" sz="1800" b="1" dirty="0">
                <a:solidFill>
                  <a:srgbClr val="FAFD00"/>
                </a:solidFill>
                <a:latin typeface="Times New Roman" pitchFamily="18" charset="0"/>
              </a:rPr>
              <a:t>Stocks: 6.7% Real</a:t>
            </a:r>
          </a:p>
          <a:p>
            <a:pPr>
              <a:lnSpc>
                <a:spcPct val="100000"/>
              </a:lnSpc>
              <a:spcBef>
                <a:spcPct val="0"/>
              </a:spcBef>
              <a:spcAft>
                <a:spcPct val="0"/>
              </a:spcAft>
              <a:buClrTx/>
              <a:buSzTx/>
              <a:buFontTx/>
              <a:buNone/>
            </a:pPr>
            <a:r>
              <a:rPr lang="en-US" altLang="en-US" sz="1800" b="1" dirty="0">
                <a:solidFill>
                  <a:srgbClr val="FAFD00"/>
                </a:solidFill>
                <a:latin typeface="Times New Roman" pitchFamily="18" charset="0"/>
              </a:rPr>
              <a:t>Bonds: 3.5% Real</a:t>
            </a:r>
          </a:p>
          <a:p>
            <a:pPr>
              <a:lnSpc>
                <a:spcPct val="100000"/>
              </a:lnSpc>
              <a:spcBef>
                <a:spcPct val="0"/>
              </a:spcBef>
              <a:spcAft>
                <a:spcPct val="0"/>
              </a:spcAft>
              <a:buClrTx/>
              <a:buSzTx/>
              <a:buFontTx/>
              <a:buNone/>
            </a:pPr>
            <a:r>
              <a:rPr lang="en-US" altLang="en-US" sz="1800" b="1" dirty="0">
                <a:solidFill>
                  <a:srgbClr val="FAFD00"/>
                </a:solidFill>
                <a:latin typeface="Times New Roman" pitchFamily="18" charset="0"/>
              </a:rPr>
              <a:t>Bills:    2.5% Real</a:t>
            </a:r>
          </a:p>
          <a:p>
            <a:pPr>
              <a:lnSpc>
                <a:spcPct val="100000"/>
              </a:lnSpc>
              <a:spcBef>
                <a:spcPct val="0"/>
              </a:spcBef>
              <a:spcAft>
                <a:spcPct val="0"/>
              </a:spcAft>
              <a:buClrTx/>
              <a:buSzTx/>
              <a:buFontTx/>
              <a:buNone/>
            </a:pPr>
            <a:r>
              <a:rPr lang="en-US" altLang="en-US" sz="1800" b="1" dirty="0">
                <a:solidFill>
                  <a:srgbClr val="FAFD00"/>
                </a:solidFill>
                <a:latin typeface="Times New Roman" pitchFamily="18" charset="0"/>
              </a:rPr>
              <a:t>Gold:   0.6% Real</a:t>
            </a:r>
          </a:p>
          <a:p>
            <a:pPr>
              <a:lnSpc>
                <a:spcPct val="100000"/>
              </a:lnSpc>
              <a:spcBef>
                <a:spcPct val="0"/>
              </a:spcBef>
              <a:spcAft>
                <a:spcPct val="0"/>
              </a:spcAft>
              <a:buClrTx/>
              <a:buSzTx/>
              <a:buFontTx/>
              <a:buNone/>
            </a:pPr>
            <a:r>
              <a:rPr lang="en-US" altLang="en-US" sz="1800" b="1" dirty="0">
                <a:solidFill>
                  <a:srgbClr val="FAFD00"/>
                </a:solidFill>
                <a:latin typeface="Times New Roman" pitchFamily="18" charset="0"/>
              </a:rPr>
              <a:t>Dollar:-1.4%Real</a:t>
            </a:r>
          </a:p>
        </p:txBody>
      </p:sp>
      <p:sp>
        <p:nvSpPr>
          <p:cNvPr id="5127" name="Rectangle 7"/>
          <p:cNvSpPr>
            <a:spLocks noChangeArrowheads="1"/>
          </p:cNvSpPr>
          <p:nvPr/>
        </p:nvSpPr>
        <p:spPr bwMode="auto">
          <a:xfrm>
            <a:off x="1700129" y="6326221"/>
            <a:ext cx="5922455" cy="4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88000"/>
              </a:lnSpc>
              <a:spcBef>
                <a:spcPct val="30000"/>
              </a:spcBef>
              <a:spcAft>
                <a:spcPct val="20000"/>
              </a:spcAft>
              <a:buClr>
                <a:schemeClr val="tx1"/>
              </a:buClr>
              <a:buSzPct val="75000"/>
              <a:buFont typeface="Monotype Sorts"/>
              <a:buChar char="n"/>
              <a:defRPr sz="2800">
                <a:solidFill>
                  <a:schemeClr val="tx2"/>
                </a:solidFill>
                <a:latin typeface="Book Antiqua" pitchFamily="18" charset="0"/>
              </a:defRPr>
            </a:lvl1pPr>
            <a:lvl2pPr marL="742950" indent="-285750">
              <a:lnSpc>
                <a:spcPct val="88000"/>
              </a:lnSpc>
              <a:spcBef>
                <a:spcPct val="30000"/>
              </a:spcBef>
              <a:buSzPct val="100000"/>
              <a:buChar char="–"/>
              <a:defRPr sz="2400">
                <a:solidFill>
                  <a:schemeClr val="tx2"/>
                </a:solidFill>
                <a:latin typeface="Book Antiqua" pitchFamily="18" charset="0"/>
              </a:defRPr>
            </a:lvl2pPr>
            <a:lvl3pPr marL="1143000" indent="-228600">
              <a:lnSpc>
                <a:spcPct val="88000"/>
              </a:lnSpc>
              <a:spcBef>
                <a:spcPct val="30000"/>
              </a:spcBef>
              <a:buSzPct val="100000"/>
              <a:buChar char="»"/>
              <a:defRPr>
                <a:solidFill>
                  <a:schemeClr val="tx2"/>
                </a:solidFill>
                <a:latin typeface="Book Antiqua" pitchFamily="18" charset="0"/>
              </a:defRPr>
            </a:lvl3pPr>
            <a:lvl4pPr marL="1600200" indent="-228600">
              <a:lnSpc>
                <a:spcPct val="88000"/>
              </a:lnSpc>
              <a:spcBef>
                <a:spcPct val="30000"/>
              </a:spcBef>
              <a:buSzPct val="100000"/>
              <a:buChar char="•"/>
              <a:defRPr sz="1400">
                <a:solidFill>
                  <a:schemeClr val="tx2"/>
                </a:solidFill>
                <a:latin typeface="Book Antiqua" pitchFamily="18" charset="0"/>
              </a:defRPr>
            </a:lvl4pPr>
            <a:lvl5pPr marL="2057400" indent="-228600">
              <a:lnSpc>
                <a:spcPct val="88000"/>
              </a:lnSpc>
              <a:spcBef>
                <a:spcPct val="30000"/>
              </a:spcBef>
              <a:buSzPct val="100000"/>
              <a:buChar char="–"/>
              <a:defRPr sz="1400">
                <a:solidFill>
                  <a:schemeClr val="tx2"/>
                </a:solidFill>
                <a:latin typeface="Book Antiqua" pitchFamily="18" charset="0"/>
              </a:defRPr>
            </a:lvl5pPr>
            <a:lvl6pPr marL="25146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6pPr>
            <a:lvl7pPr marL="29718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7pPr>
            <a:lvl8pPr marL="34290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8pPr>
            <a:lvl9pPr marL="38862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9pPr>
          </a:lstStyle>
          <a:p>
            <a:pPr algn="l"/>
            <a:endParaRPr lang="en-US" sz="1100" b="0" i="0" u="none" strike="noStrike" baseline="0" dirty="0">
              <a:solidFill>
                <a:srgbClr val="000000"/>
              </a:solidFill>
              <a:latin typeface="Book Antiqua" panose="02040602050305030304" pitchFamily="18" charset="0"/>
            </a:endParaRPr>
          </a:p>
          <a:p>
            <a:pPr marR="105280" algn="l">
              <a:buNone/>
            </a:pPr>
            <a:r>
              <a:rPr lang="en-US" sz="1100" b="0" i="0" u="none" strike="noStrike" baseline="0" dirty="0">
                <a:solidFill>
                  <a:srgbClr val="F9FC00"/>
                </a:solidFill>
                <a:latin typeface="Book Antiqua" panose="02040602050305030304" pitchFamily="18" charset="0"/>
              </a:rPr>
              <a:t>Past performance is not indicative of future results. You cannot invest directly in an index.</a:t>
            </a:r>
            <a:endParaRPr lang="en-US" altLang="en-US" sz="1100" dirty="0">
              <a:solidFill>
                <a:srgbClr val="FAFD00"/>
              </a:solidFill>
              <a:latin typeface="Times New Roman" pitchFamily="18" charset="0"/>
            </a:endParaRPr>
          </a:p>
        </p:txBody>
      </p:sp>
      <p:sp>
        <p:nvSpPr>
          <p:cNvPr id="5128" name="Text Box 2"/>
          <p:cNvSpPr txBox="1">
            <a:spLocks noChangeArrowheads="1"/>
          </p:cNvSpPr>
          <p:nvPr/>
        </p:nvSpPr>
        <p:spPr bwMode="auto">
          <a:xfrm>
            <a:off x="1708150" y="6124575"/>
            <a:ext cx="533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88000"/>
              </a:lnSpc>
              <a:spcBef>
                <a:spcPct val="30000"/>
              </a:spcBef>
              <a:spcAft>
                <a:spcPct val="20000"/>
              </a:spcAft>
              <a:buClr>
                <a:schemeClr val="tx1"/>
              </a:buClr>
              <a:buSzPct val="75000"/>
              <a:buFont typeface="Monotype Sorts"/>
              <a:buChar char="n"/>
              <a:defRPr sz="2800">
                <a:solidFill>
                  <a:schemeClr val="tx2"/>
                </a:solidFill>
                <a:latin typeface="Book Antiqua" pitchFamily="18" charset="0"/>
              </a:defRPr>
            </a:lvl1pPr>
            <a:lvl2pPr marL="742950" indent="-285750">
              <a:lnSpc>
                <a:spcPct val="88000"/>
              </a:lnSpc>
              <a:spcBef>
                <a:spcPct val="30000"/>
              </a:spcBef>
              <a:buSzPct val="100000"/>
              <a:buChar char="–"/>
              <a:defRPr sz="2400">
                <a:solidFill>
                  <a:schemeClr val="tx2"/>
                </a:solidFill>
                <a:latin typeface="Book Antiqua" pitchFamily="18" charset="0"/>
              </a:defRPr>
            </a:lvl2pPr>
            <a:lvl3pPr marL="1143000" indent="-228600">
              <a:lnSpc>
                <a:spcPct val="88000"/>
              </a:lnSpc>
              <a:spcBef>
                <a:spcPct val="30000"/>
              </a:spcBef>
              <a:buSzPct val="100000"/>
              <a:buChar char="»"/>
              <a:defRPr>
                <a:solidFill>
                  <a:schemeClr val="tx2"/>
                </a:solidFill>
                <a:latin typeface="Book Antiqua" pitchFamily="18" charset="0"/>
              </a:defRPr>
            </a:lvl3pPr>
            <a:lvl4pPr marL="1600200" indent="-228600">
              <a:lnSpc>
                <a:spcPct val="88000"/>
              </a:lnSpc>
              <a:spcBef>
                <a:spcPct val="30000"/>
              </a:spcBef>
              <a:buSzPct val="100000"/>
              <a:buChar char="•"/>
              <a:defRPr sz="1400">
                <a:solidFill>
                  <a:schemeClr val="tx2"/>
                </a:solidFill>
                <a:latin typeface="Book Antiqua" pitchFamily="18" charset="0"/>
              </a:defRPr>
            </a:lvl4pPr>
            <a:lvl5pPr marL="2057400" indent="-228600">
              <a:lnSpc>
                <a:spcPct val="88000"/>
              </a:lnSpc>
              <a:spcBef>
                <a:spcPct val="30000"/>
              </a:spcBef>
              <a:buSzPct val="100000"/>
              <a:buChar char="–"/>
              <a:defRPr sz="1400">
                <a:solidFill>
                  <a:schemeClr val="tx2"/>
                </a:solidFill>
                <a:latin typeface="Book Antiqua" pitchFamily="18" charset="0"/>
              </a:defRPr>
            </a:lvl5pPr>
            <a:lvl6pPr marL="25146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6pPr>
            <a:lvl7pPr marL="29718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7pPr>
            <a:lvl8pPr marL="34290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8pPr>
            <a:lvl9pPr marL="3886200" indent="-228600" eaLnBrk="0" fontAlgn="base" hangingPunct="0">
              <a:lnSpc>
                <a:spcPct val="88000"/>
              </a:lnSpc>
              <a:spcBef>
                <a:spcPct val="30000"/>
              </a:spcBef>
              <a:spcAft>
                <a:spcPct val="0"/>
              </a:spcAft>
              <a:buSzPct val="100000"/>
              <a:buChar char="–"/>
              <a:defRPr sz="1400">
                <a:solidFill>
                  <a:schemeClr val="tx2"/>
                </a:solidFill>
                <a:latin typeface="Book Antiqua" pitchFamily="18" charset="0"/>
              </a:defRPr>
            </a:lvl9pPr>
          </a:lstStyle>
          <a:p>
            <a:pPr>
              <a:lnSpc>
                <a:spcPct val="100000"/>
              </a:lnSpc>
              <a:spcBef>
                <a:spcPct val="0"/>
              </a:spcBef>
              <a:spcAft>
                <a:spcPct val="0"/>
              </a:spcAft>
              <a:buClrTx/>
              <a:buSzTx/>
              <a:buFontTx/>
              <a:buNone/>
            </a:pPr>
            <a:r>
              <a:rPr lang="en-US" altLang="en-US" sz="1200" dirty="0">
                <a:solidFill>
                  <a:srgbClr val="FAFD00"/>
                </a:solidFill>
                <a:latin typeface="Times New Roman" pitchFamily="18" charset="0"/>
                <a:ea typeface="Geneva"/>
                <a:cs typeface="Geneva"/>
              </a:rPr>
              <a:t>Source: Siegel, Jeremy, </a:t>
            </a:r>
            <a:r>
              <a:rPr lang="en-US" altLang="en-US" sz="1200" i="1" dirty="0">
                <a:solidFill>
                  <a:srgbClr val="FAFD00"/>
                </a:solidFill>
                <a:latin typeface="Times New Roman" pitchFamily="18" charset="0"/>
                <a:ea typeface="Geneva"/>
                <a:cs typeface="Geneva"/>
              </a:rPr>
              <a:t>Stocks for the Long Run (2014), With Updates to 2022</a:t>
            </a:r>
            <a:endParaRPr lang="en-US" altLang="en-US" sz="1200" dirty="0">
              <a:solidFill>
                <a:srgbClr val="FAFD00"/>
              </a:solidFill>
              <a:latin typeface="Times New Roman" pitchFamily="18" charset="0"/>
              <a:ea typeface="Geneva"/>
              <a:cs typeface="Geneva"/>
            </a:endParaRPr>
          </a:p>
        </p:txBody>
      </p:sp>
    </p:spTree>
    <p:extLst>
      <p:ext uri="{BB962C8B-B14F-4D97-AF65-F5344CB8AC3E}">
        <p14:creationId xmlns:p14="http://schemas.microsoft.com/office/powerpoint/2010/main" val="218481754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17" dur="500"/>
                                        <p:tgtEl>
                                          <p:spTgt spid="3">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down)">
                                      <p:cBhvr>
                                        <p:cTn id="22" dur="500"/>
                                        <p:tgtEl>
                                          <p:spTgt spid="3">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down)">
                                      <p:cBhvr>
                                        <p:cTn id="27" dur="500"/>
                                        <p:tgtEl>
                                          <p:spTgt spid="3">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down)">
                                      <p:cBhvr>
                                        <p:cTn id="32" dur="500"/>
                                        <p:tgtEl>
                                          <p:spTgt spid="3">
                                            <p:graphicEl>
                                              <a:chart seriesIdx="5" categoryIdx="-4" bldStep="series"/>
                                            </p:graphicEl>
                                          </p:spTgt>
                                        </p:tgtEl>
                                      </p:cBhvr>
                                    </p:animEffect>
                                  </p:childTnLst>
                                </p:cTn>
                              </p:par>
                            </p:childTnLst>
                          </p:cTn>
                        </p:par>
                        <p:par>
                          <p:cTn id="33" fill="hold" nodeType="afterGroup">
                            <p:stCondLst>
                              <p:cond delay="500"/>
                            </p:stCondLst>
                            <p:childTnLst>
                              <p:par>
                                <p:cTn id="34" presetID="17" presetClass="entr" presetSubtype="4"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ppt_y+#ppt_h/2"/>
                                          </p:val>
                                        </p:tav>
                                        <p:tav tm="100000">
                                          <p:val>
                                            <p:strVal val="#ppt_y"/>
                                          </p:val>
                                        </p:tav>
                                      </p:tavLst>
                                    </p:anim>
                                    <p:anim calcmode="lin" valueType="num">
                                      <p:cBhvr>
                                        <p:cTn id="38" dur="500" fill="hold"/>
                                        <p:tgtEl>
                                          <p:spTgt spid="2"/>
                                        </p:tgtEl>
                                        <p:attrNameLst>
                                          <p:attrName>ppt_w</p:attrName>
                                        </p:attrNameLst>
                                      </p:cBhvr>
                                      <p:tavLst>
                                        <p:tav tm="0">
                                          <p:val>
                                            <p:strVal val="#ppt_w"/>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diamond(in)">
                                      <p:cBhvr>
                                        <p:cTn id="44" dur="2000"/>
                                        <p:tgtEl>
                                          <p:spTgt spid="9">
                                            <p:txEl>
                                              <p:pRg st="0" end="0"/>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diamond(in)">
                                      <p:cBhvr>
                                        <p:cTn id="47" dur="2000"/>
                                        <p:tgtEl>
                                          <p:spTgt spid="9">
                                            <p:txEl>
                                              <p:pRg st="1" end="1"/>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diamond(in)">
                                      <p:cBhvr>
                                        <p:cTn id="50" dur="2000"/>
                                        <p:tgtEl>
                                          <p:spTgt spid="9">
                                            <p:txEl>
                                              <p:pRg st="2" end="2"/>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diamond(in)">
                                      <p:cBhvr>
                                        <p:cTn id="53" dur="2000"/>
                                        <p:tgtEl>
                                          <p:spTgt spid="9">
                                            <p:txEl>
                                              <p:pRg st="3" end="3"/>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Effect transition="in" filter="diamond(in)">
                                      <p:cBhvr>
                                        <p:cTn id="56"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9ED8-5589-469D-8A42-E73B09C6B03A}"/>
              </a:ext>
            </a:extLst>
          </p:cNvPr>
          <p:cNvSpPr>
            <a:spLocks noGrp="1"/>
          </p:cNvSpPr>
          <p:nvPr>
            <p:ph type="title"/>
          </p:nvPr>
        </p:nvSpPr>
        <p:spPr/>
        <p:txBody>
          <a:bodyPr/>
          <a:lstStyle/>
          <a:p>
            <a:r>
              <a:rPr lang="en-US" dirty="0"/>
              <a:t>World Wide Steady Decline in Real Rates</a:t>
            </a:r>
          </a:p>
        </p:txBody>
      </p:sp>
      <p:pic>
        <p:nvPicPr>
          <p:cNvPr id="4" name="Content Placeholder 3">
            <a:extLst>
              <a:ext uri="{FF2B5EF4-FFF2-40B4-BE49-F238E27FC236}">
                <a16:creationId xmlns:a16="http://schemas.microsoft.com/office/drawing/2014/main" id="{DF6D11E2-27D4-4E7D-BDEA-E11C9BD2DC81}"/>
              </a:ext>
            </a:extLst>
          </p:cNvPr>
          <p:cNvPicPr>
            <a:picLocks noGrp="1" noChangeAspect="1"/>
          </p:cNvPicPr>
          <p:nvPr>
            <p:ph idx="1"/>
          </p:nvPr>
        </p:nvPicPr>
        <p:blipFill>
          <a:blip r:embed="rId2"/>
          <a:stretch>
            <a:fillRect/>
          </a:stretch>
        </p:blipFill>
        <p:spPr>
          <a:xfrm>
            <a:off x="1905000" y="950200"/>
            <a:ext cx="7543800" cy="5621582"/>
          </a:xfrm>
          <a:prstGeom prst="rect">
            <a:avLst/>
          </a:prstGeom>
        </p:spPr>
      </p:pic>
    </p:spTree>
    <p:extLst>
      <p:ext uri="{BB962C8B-B14F-4D97-AF65-F5344CB8AC3E}">
        <p14:creationId xmlns:p14="http://schemas.microsoft.com/office/powerpoint/2010/main" val="4094034799"/>
      </p:ext>
    </p:extLst>
  </p:cSld>
  <p:clrMapOvr>
    <a:masterClrMapping/>
  </p:clrMapOvr>
  <p:transition spd="med">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61EC-CB6F-4506-B1C4-7388BAFF3BC5}"/>
              </a:ext>
            </a:extLst>
          </p:cNvPr>
          <p:cNvSpPr>
            <a:spLocks noGrp="1"/>
          </p:cNvSpPr>
          <p:nvPr>
            <p:ph type="title"/>
          </p:nvPr>
        </p:nvSpPr>
        <p:spPr/>
        <p:txBody>
          <a:bodyPr/>
          <a:lstStyle/>
          <a:p>
            <a:r>
              <a:rPr lang="en-US" dirty="0"/>
              <a:t>What should the Fed have done?</a:t>
            </a:r>
          </a:p>
        </p:txBody>
      </p:sp>
      <p:sp>
        <p:nvSpPr>
          <p:cNvPr id="3" name="Content Placeholder 2">
            <a:extLst>
              <a:ext uri="{FF2B5EF4-FFF2-40B4-BE49-F238E27FC236}">
                <a16:creationId xmlns:a16="http://schemas.microsoft.com/office/drawing/2014/main" id="{30D001AC-D962-41E0-AAB5-853DE9B5A376}"/>
              </a:ext>
            </a:extLst>
          </p:cNvPr>
          <p:cNvSpPr>
            <a:spLocks noGrp="1"/>
          </p:cNvSpPr>
          <p:nvPr>
            <p:ph idx="1"/>
          </p:nvPr>
        </p:nvSpPr>
        <p:spPr/>
        <p:txBody>
          <a:bodyPr/>
          <a:lstStyle/>
          <a:p>
            <a:r>
              <a:rPr lang="en-US" b="1" dirty="0"/>
              <a:t>The Fed should not have accommodated all of the government’s overspending on Covid Crisis.</a:t>
            </a:r>
          </a:p>
          <a:p>
            <a:r>
              <a:rPr lang="en-US" b="1" dirty="0"/>
              <a:t>If the Treasury was forced to go to the bond market, interest rates would have risen much earlier and much of this inflation would have been avoided.</a:t>
            </a:r>
          </a:p>
          <a:p>
            <a:r>
              <a:rPr lang="en-US" b="1" dirty="0"/>
              <a:t>The Fed was created to “take away the punch bowl when the party got good.”  Instead, they continued to spike the drinks long after it became apparent the economy was overheating.</a:t>
            </a:r>
          </a:p>
        </p:txBody>
      </p:sp>
    </p:spTree>
    <p:extLst>
      <p:ext uri="{BB962C8B-B14F-4D97-AF65-F5344CB8AC3E}">
        <p14:creationId xmlns:p14="http://schemas.microsoft.com/office/powerpoint/2010/main" val="4240842077"/>
      </p:ext>
    </p:extLst>
  </p:cSld>
  <p:clrMapOvr>
    <a:masterClrMapping/>
  </p:clrMapOvr>
  <p:transition spd="med">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A0BB-DD56-4900-B42B-45E81A2B78B3}"/>
              </a:ext>
            </a:extLst>
          </p:cNvPr>
          <p:cNvSpPr>
            <a:spLocks noGrp="1"/>
          </p:cNvSpPr>
          <p:nvPr>
            <p:ph type="title"/>
          </p:nvPr>
        </p:nvSpPr>
        <p:spPr/>
        <p:txBody>
          <a:bodyPr/>
          <a:lstStyle/>
          <a:p>
            <a:r>
              <a:rPr lang="en-US" dirty="0"/>
              <a:t>Fed Caused Current Inflation</a:t>
            </a:r>
          </a:p>
        </p:txBody>
      </p:sp>
      <p:sp>
        <p:nvSpPr>
          <p:cNvPr id="3" name="Content Placeholder 2">
            <a:extLst>
              <a:ext uri="{FF2B5EF4-FFF2-40B4-BE49-F238E27FC236}">
                <a16:creationId xmlns:a16="http://schemas.microsoft.com/office/drawing/2014/main" id="{B2A54D3E-D785-49B1-B736-76F125323AEA}"/>
              </a:ext>
            </a:extLst>
          </p:cNvPr>
          <p:cNvSpPr>
            <a:spLocks noGrp="1"/>
          </p:cNvSpPr>
          <p:nvPr>
            <p:ph idx="1"/>
          </p:nvPr>
        </p:nvSpPr>
        <p:spPr/>
        <p:txBody>
          <a:bodyPr/>
          <a:lstStyle/>
          <a:p>
            <a:r>
              <a:rPr lang="en-US" b="1" dirty="0"/>
              <a:t>Far too rapid money growth after pandemic.</a:t>
            </a:r>
          </a:p>
          <a:p>
            <a:r>
              <a:rPr lang="en-US" b="1" dirty="0"/>
              <a:t>Money growth (M2) in 2020 the fastest on record</a:t>
            </a:r>
          </a:p>
          <a:p>
            <a:r>
              <a:rPr lang="en-US" b="1" dirty="0"/>
              <a:t>Essentially monetized the government debt floated for the COVID relief packages, which were substantial and far greater than other countries.</a:t>
            </a:r>
          </a:p>
          <a:p>
            <a:r>
              <a:rPr lang="en-US" b="1" dirty="0"/>
              <a:t>Third worst monetary policy in 110-year history of Fed (#1 Great Depression, #2 Inflation of 1970s)	</a:t>
            </a:r>
          </a:p>
          <a:p>
            <a:endParaRPr lang="en-US" dirty="0"/>
          </a:p>
        </p:txBody>
      </p:sp>
    </p:spTree>
    <p:extLst>
      <p:ext uri="{BB962C8B-B14F-4D97-AF65-F5344CB8AC3E}">
        <p14:creationId xmlns:p14="http://schemas.microsoft.com/office/powerpoint/2010/main" val="2285934794"/>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ED31EA-8EBC-4FAE-8CBC-CD59961C07AD}"/>
              </a:ext>
            </a:extLst>
          </p:cNvPr>
          <p:cNvPicPr>
            <a:picLocks noChangeAspect="1"/>
          </p:cNvPicPr>
          <p:nvPr/>
        </p:nvPicPr>
        <p:blipFill>
          <a:blip r:embed="rId2"/>
          <a:stretch>
            <a:fillRect/>
          </a:stretch>
        </p:blipFill>
        <p:spPr>
          <a:xfrm>
            <a:off x="543396" y="1212455"/>
            <a:ext cx="7872908" cy="2541675"/>
          </a:xfrm>
          <a:prstGeom prst="rect">
            <a:avLst/>
          </a:prstGeom>
        </p:spPr>
      </p:pic>
      <p:pic>
        <p:nvPicPr>
          <p:cNvPr id="15" name="Picture 14">
            <a:extLst>
              <a:ext uri="{FF2B5EF4-FFF2-40B4-BE49-F238E27FC236}">
                <a16:creationId xmlns:a16="http://schemas.microsoft.com/office/drawing/2014/main" id="{E17F3B62-9F69-4D2F-AC78-7D326B6E6941}"/>
              </a:ext>
            </a:extLst>
          </p:cNvPr>
          <p:cNvPicPr>
            <a:picLocks noChangeAspect="1"/>
          </p:cNvPicPr>
          <p:nvPr/>
        </p:nvPicPr>
        <p:blipFill>
          <a:blip r:embed="rId3"/>
          <a:stretch>
            <a:fillRect/>
          </a:stretch>
        </p:blipFill>
        <p:spPr>
          <a:xfrm>
            <a:off x="418161" y="4463504"/>
            <a:ext cx="7943913" cy="2082656"/>
          </a:xfrm>
          <a:prstGeom prst="rect">
            <a:avLst/>
          </a:prstGeom>
        </p:spPr>
      </p:pic>
      <p:sp>
        <p:nvSpPr>
          <p:cNvPr id="2" name="Title 1">
            <a:extLst>
              <a:ext uri="{FF2B5EF4-FFF2-40B4-BE49-F238E27FC236}">
                <a16:creationId xmlns:a16="http://schemas.microsoft.com/office/drawing/2014/main" id="{29C1E45C-85A0-48F0-AB68-9DBCC61C5AEF}"/>
              </a:ext>
            </a:extLst>
          </p:cNvPr>
          <p:cNvSpPr>
            <a:spLocks noGrp="1"/>
          </p:cNvSpPr>
          <p:nvPr>
            <p:ph type="title"/>
          </p:nvPr>
        </p:nvSpPr>
        <p:spPr/>
        <p:txBody>
          <a:bodyPr/>
          <a:lstStyle/>
          <a:p>
            <a:r>
              <a:rPr lang="en-US" dirty="0"/>
              <a:t>M2 Money Growth</a:t>
            </a:r>
          </a:p>
        </p:txBody>
      </p:sp>
      <p:sp>
        <p:nvSpPr>
          <p:cNvPr id="5" name="TextBox 4">
            <a:extLst>
              <a:ext uri="{FF2B5EF4-FFF2-40B4-BE49-F238E27FC236}">
                <a16:creationId xmlns:a16="http://schemas.microsoft.com/office/drawing/2014/main" id="{A58F5485-EE6C-4F01-8F9D-2C0298EA4484}"/>
              </a:ext>
            </a:extLst>
          </p:cNvPr>
          <p:cNvSpPr txBox="1"/>
          <p:nvPr/>
        </p:nvSpPr>
        <p:spPr>
          <a:xfrm>
            <a:off x="2851234" y="2338752"/>
            <a:ext cx="1234697" cy="300082"/>
          </a:xfrm>
          <a:prstGeom prst="rect">
            <a:avLst/>
          </a:prstGeom>
          <a:noFill/>
        </p:spPr>
        <p:txBody>
          <a:bodyPr wrap="none" rtlCol="0">
            <a:spAutoFit/>
          </a:bodyPr>
          <a:lstStyle/>
          <a:p>
            <a:pPr defTabSz="685800"/>
            <a:r>
              <a:rPr lang="en-US" sz="1350" b="1" dirty="0">
                <a:solidFill>
                  <a:srgbClr val="FAFD00"/>
                </a:solidFill>
              </a:rPr>
              <a:t>5.3% per year</a:t>
            </a:r>
          </a:p>
        </p:txBody>
      </p:sp>
      <p:sp>
        <p:nvSpPr>
          <p:cNvPr id="6" name="TextBox 5">
            <a:extLst>
              <a:ext uri="{FF2B5EF4-FFF2-40B4-BE49-F238E27FC236}">
                <a16:creationId xmlns:a16="http://schemas.microsoft.com/office/drawing/2014/main" id="{F3A16496-120E-4DB9-B202-CA656E37B0FB}"/>
              </a:ext>
            </a:extLst>
          </p:cNvPr>
          <p:cNvSpPr txBox="1"/>
          <p:nvPr/>
        </p:nvSpPr>
        <p:spPr>
          <a:xfrm>
            <a:off x="5257800" y="2590776"/>
            <a:ext cx="1273170" cy="715581"/>
          </a:xfrm>
          <a:prstGeom prst="rect">
            <a:avLst/>
          </a:prstGeom>
          <a:noFill/>
        </p:spPr>
        <p:txBody>
          <a:bodyPr wrap="none" rtlCol="0">
            <a:spAutoFit/>
          </a:bodyPr>
          <a:lstStyle/>
          <a:p>
            <a:pPr algn="ctr" defTabSz="685800"/>
            <a:r>
              <a:rPr lang="en-US" sz="1350" b="1" dirty="0">
                <a:solidFill>
                  <a:srgbClr val="FAFD00"/>
                </a:solidFill>
              </a:rPr>
              <a:t>+17.5%</a:t>
            </a:r>
          </a:p>
          <a:p>
            <a:pPr algn="ctr" defTabSz="685800"/>
            <a:r>
              <a:rPr lang="en-US" sz="1350" b="1" dirty="0">
                <a:solidFill>
                  <a:srgbClr val="FAFD00"/>
                </a:solidFill>
              </a:rPr>
              <a:t>March to July </a:t>
            </a:r>
          </a:p>
          <a:p>
            <a:pPr algn="ctr" defTabSz="685800"/>
            <a:r>
              <a:rPr lang="en-US" sz="1350" b="1" dirty="0">
                <a:solidFill>
                  <a:srgbClr val="FAFD00"/>
                </a:solidFill>
              </a:rPr>
              <a:t>2020</a:t>
            </a:r>
          </a:p>
        </p:txBody>
      </p:sp>
      <p:sp>
        <p:nvSpPr>
          <p:cNvPr id="7" name="TextBox 6">
            <a:extLst>
              <a:ext uri="{FF2B5EF4-FFF2-40B4-BE49-F238E27FC236}">
                <a16:creationId xmlns:a16="http://schemas.microsoft.com/office/drawing/2014/main" id="{0D752F95-0ADA-4F3B-8C66-8F26B3D2478B}"/>
              </a:ext>
            </a:extLst>
          </p:cNvPr>
          <p:cNvSpPr txBox="1"/>
          <p:nvPr/>
        </p:nvSpPr>
        <p:spPr>
          <a:xfrm>
            <a:off x="6324600" y="1982671"/>
            <a:ext cx="1531188" cy="507831"/>
          </a:xfrm>
          <a:prstGeom prst="rect">
            <a:avLst/>
          </a:prstGeom>
          <a:noFill/>
        </p:spPr>
        <p:txBody>
          <a:bodyPr wrap="none" rtlCol="0">
            <a:spAutoFit/>
          </a:bodyPr>
          <a:lstStyle/>
          <a:p>
            <a:pPr defTabSz="685800"/>
            <a:r>
              <a:rPr lang="en-US" sz="1350" b="1" dirty="0">
                <a:solidFill>
                  <a:srgbClr val="FAFD00"/>
                </a:solidFill>
              </a:rPr>
              <a:t>+11.9% per year</a:t>
            </a:r>
          </a:p>
          <a:p>
            <a:pPr defTabSz="685800"/>
            <a:r>
              <a:rPr lang="en-US" sz="1350" b="1" dirty="0">
                <a:solidFill>
                  <a:srgbClr val="FAFD00"/>
                </a:solidFill>
              </a:rPr>
              <a:t>Jul 2020-Feb 2022</a:t>
            </a:r>
          </a:p>
        </p:txBody>
      </p:sp>
      <p:sp>
        <p:nvSpPr>
          <p:cNvPr id="9" name="TextBox 8">
            <a:extLst>
              <a:ext uri="{FF2B5EF4-FFF2-40B4-BE49-F238E27FC236}">
                <a16:creationId xmlns:a16="http://schemas.microsoft.com/office/drawing/2014/main" id="{4AAB00F4-8B89-424D-B964-359A90176BEC}"/>
              </a:ext>
            </a:extLst>
          </p:cNvPr>
          <p:cNvSpPr txBox="1"/>
          <p:nvPr/>
        </p:nvSpPr>
        <p:spPr>
          <a:xfrm>
            <a:off x="4448667" y="5491371"/>
            <a:ext cx="2409762" cy="507831"/>
          </a:xfrm>
          <a:prstGeom prst="rect">
            <a:avLst/>
          </a:prstGeom>
          <a:noFill/>
        </p:spPr>
        <p:txBody>
          <a:bodyPr wrap="none" rtlCol="0">
            <a:spAutoFit/>
          </a:bodyPr>
          <a:lstStyle/>
          <a:p>
            <a:pPr defTabSz="685800"/>
            <a:r>
              <a:rPr lang="en-US" sz="1350" b="1" dirty="0">
                <a:solidFill>
                  <a:srgbClr val="FAFD00"/>
                </a:solidFill>
              </a:rPr>
              <a:t>M2 5.4% per year /1986-2020</a:t>
            </a:r>
          </a:p>
          <a:p>
            <a:pPr defTabSz="685800"/>
            <a:r>
              <a:rPr lang="en-US" sz="1350" b="1" dirty="0">
                <a:solidFill>
                  <a:srgbClr val="FAFD00"/>
                </a:solidFill>
              </a:rPr>
              <a:t> CPI 2.6% per year 1986-2020</a:t>
            </a:r>
          </a:p>
        </p:txBody>
      </p:sp>
      <p:sp>
        <p:nvSpPr>
          <p:cNvPr id="10" name="TextBox 9">
            <a:extLst>
              <a:ext uri="{FF2B5EF4-FFF2-40B4-BE49-F238E27FC236}">
                <a16:creationId xmlns:a16="http://schemas.microsoft.com/office/drawing/2014/main" id="{596C62A9-AAD3-4F70-93DA-7C479EAE5EBE}"/>
              </a:ext>
            </a:extLst>
          </p:cNvPr>
          <p:cNvSpPr txBox="1"/>
          <p:nvPr/>
        </p:nvSpPr>
        <p:spPr>
          <a:xfrm>
            <a:off x="685800" y="4997000"/>
            <a:ext cx="2384051" cy="507831"/>
          </a:xfrm>
          <a:prstGeom prst="rect">
            <a:avLst/>
          </a:prstGeom>
          <a:noFill/>
        </p:spPr>
        <p:txBody>
          <a:bodyPr wrap="none" rtlCol="0">
            <a:spAutoFit/>
          </a:bodyPr>
          <a:lstStyle/>
          <a:p>
            <a:pPr defTabSz="685800"/>
            <a:r>
              <a:rPr lang="en-US" sz="1350" b="1" dirty="0">
                <a:solidFill>
                  <a:srgbClr val="FAFD00"/>
                </a:solidFill>
              </a:rPr>
              <a:t>M2 9.6% per year /1970-1986</a:t>
            </a:r>
          </a:p>
          <a:p>
            <a:pPr defTabSz="685800"/>
            <a:r>
              <a:rPr lang="en-US" sz="1350" b="1" dirty="0">
                <a:solidFill>
                  <a:srgbClr val="FAFD00"/>
                </a:solidFill>
              </a:rPr>
              <a:t>CPI 7.0% per </a:t>
            </a:r>
            <a:r>
              <a:rPr lang="en-US" sz="1350" b="1" dirty="0" err="1">
                <a:solidFill>
                  <a:srgbClr val="FAFD00"/>
                </a:solidFill>
              </a:rPr>
              <a:t>yr</a:t>
            </a:r>
            <a:r>
              <a:rPr lang="en-US" sz="1350" b="1" dirty="0">
                <a:solidFill>
                  <a:srgbClr val="FAFD00"/>
                </a:solidFill>
              </a:rPr>
              <a:t>/    1970-1986</a:t>
            </a:r>
          </a:p>
        </p:txBody>
      </p:sp>
      <p:sp>
        <p:nvSpPr>
          <p:cNvPr id="11" name="TextBox 10">
            <a:extLst>
              <a:ext uri="{FF2B5EF4-FFF2-40B4-BE49-F238E27FC236}">
                <a16:creationId xmlns:a16="http://schemas.microsoft.com/office/drawing/2014/main" id="{3D7BE18E-49E0-4D43-AF84-7300D050AF4E}"/>
              </a:ext>
            </a:extLst>
          </p:cNvPr>
          <p:cNvSpPr txBox="1"/>
          <p:nvPr/>
        </p:nvSpPr>
        <p:spPr>
          <a:xfrm>
            <a:off x="3276600" y="3864842"/>
            <a:ext cx="1351652" cy="415498"/>
          </a:xfrm>
          <a:prstGeom prst="rect">
            <a:avLst/>
          </a:prstGeom>
          <a:noFill/>
        </p:spPr>
        <p:txBody>
          <a:bodyPr wrap="none" rtlCol="0">
            <a:spAutoFit/>
          </a:bodyPr>
          <a:lstStyle/>
          <a:p>
            <a:pPr defTabSz="685800"/>
            <a:r>
              <a:rPr lang="en-US" sz="2100" b="1" dirty="0">
                <a:solidFill>
                  <a:srgbClr val="FAFD00"/>
                </a:solidFill>
              </a:rPr>
              <a:t>1970-2021</a:t>
            </a:r>
          </a:p>
        </p:txBody>
      </p:sp>
      <p:sp>
        <p:nvSpPr>
          <p:cNvPr id="12" name="TextBox 11">
            <a:extLst>
              <a:ext uri="{FF2B5EF4-FFF2-40B4-BE49-F238E27FC236}">
                <a16:creationId xmlns:a16="http://schemas.microsoft.com/office/drawing/2014/main" id="{24F15B0E-EDC5-4C77-B5EC-2EC9F2634D17}"/>
              </a:ext>
            </a:extLst>
          </p:cNvPr>
          <p:cNvSpPr txBox="1"/>
          <p:nvPr/>
        </p:nvSpPr>
        <p:spPr>
          <a:xfrm>
            <a:off x="2943160" y="1386555"/>
            <a:ext cx="1351652" cy="415498"/>
          </a:xfrm>
          <a:prstGeom prst="rect">
            <a:avLst/>
          </a:prstGeom>
          <a:noFill/>
        </p:spPr>
        <p:txBody>
          <a:bodyPr wrap="none" rtlCol="0">
            <a:spAutoFit/>
          </a:bodyPr>
          <a:lstStyle/>
          <a:p>
            <a:pPr defTabSz="685800"/>
            <a:r>
              <a:rPr lang="en-US" sz="2100" b="1" dirty="0">
                <a:solidFill>
                  <a:srgbClr val="FAFD00"/>
                </a:solidFill>
              </a:rPr>
              <a:t>2016-2021</a:t>
            </a:r>
          </a:p>
        </p:txBody>
      </p:sp>
      <p:sp>
        <p:nvSpPr>
          <p:cNvPr id="13" name="Rectangle 12">
            <a:extLst>
              <a:ext uri="{FF2B5EF4-FFF2-40B4-BE49-F238E27FC236}">
                <a16:creationId xmlns:a16="http://schemas.microsoft.com/office/drawing/2014/main" id="{19025495-DB5E-4FF6-A555-C8EBE1A8977A}"/>
              </a:ext>
            </a:extLst>
          </p:cNvPr>
          <p:cNvSpPr/>
          <p:nvPr/>
        </p:nvSpPr>
        <p:spPr>
          <a:xfrm>
            <a:off x="990600" y="6056226"/>
            <a:ext cx="1656223" cy="207749"/>
          </a:xfrm>
          <a:prstGeom prst="rect">
            <a:avLst/>
          </a:prstGeom>
        </p:spPr>
        <p:txBody>
          <a:bodyPr wrap="none">
            <a:spAutoFit/>
          </a:bodyPr>
          <a:lstStyle/>
          <a:p>
            <a:pPr defTabSz="685800"/>
            <a:r>
              <a:rPr lang="en-US" sz="750" b="1" dirty="0">
                <a:solidFill>
                  <a:srgbClr val="FAFD00"/>
                </a:solidFill>
              </a:rPr>
              <a:t>Source: Bloomberg as of 11/29/2021</a:t>
            </a:r>
          </a:p>
        </p:txBody>
      </p:sp>
      <p:sp>
        <p:nvSpPr>
          <p:cNvPr id="3" name="TextBox 2">
            <a:extLst>
              <a:ext uri="{FF2B5EF4-FFF2-40B4-BE49-F238E27FC236}">
                <a16:creationId xmlns:a16="http://schemas.microsoft.com/office/drawing/2014/main" id="{D66FADE1-C6C6-4EE2-B5D2-6FBE8824AAE4}"/>
              </a:ext>
            </a:extLst>
          </p:cNvPr>
          <p:cNvSpPr txBox="1"/>
          <p:nvPr/>
        </p:nvSpPr>
        <p:spPr>
          <a:xfrm>
            <a:off x="1129900" y="4684928"/>
            <a:ext cx="1771639" cy="300082"/>
          </a:xfrm>
          <a:prstGeom prst="rect">
            <a:avLst/>
          </a:prstGeom>
          <a:noFill/>
        </p:spPr>
        <p:txBody>
          <a:bodyPr wrap="none" rtlCol="0">
            <a:spAutoFit/>
          </a:bodyPr>
          <a:lstStyle/>
          <a:p>
            <a:pPr defTabSz="685800"/>
            <a:r>
              <a:rPr lang="en-US" sz="1350" b="1" dirty="0">
                <a:solidFill>
                  <a:srgbClr val="FAFD00"/>
                </a:solidFill>
              </a:rPr>
              <a:t>High Inflation Period</a:t>
            </a:r>
          </a:p>
        </p:txBody>
      </p:sp>
      <p:sp>
        <p:nvSpPr>
          <p:cNvPr id="14" name="TextBox 13">
            <a:extLst>
              <a:ext uri="{FF2B5EF4-FFF2-40B4-BE49-F238E27FC236}">
                <a16:creationId xmlns:a16="http://schemas.microsoft.com/office/drawing/2014/main" id="{DB9EAF34-6B59-402D-AD1C-2C71121678C5}"/>
              </a:ext>
            </a:extLst>
          </p:cNvPr>
          <p:cNvSpPr txBox="1"/>
          <p:nvPr/>
        </p:nvSpPr>
        <p:spPr>
          <a:xfrm>
            <a:off x="4808001" y="5204749"/>
            <a:ext cx="1883914" cy="300082"/>
          </a:xfrm>
          <a:prstGeom prst="rect">
            <a:avLst/>
          </a:prstGeom>
          <a:noFill/>
        </p:spPr>
        <p:txBody>
          <a:bodyPr wrap="none" rtlCol="0">
            <a:spAutoFit/>
          </a:bodyPr>
          <a:lstStyle/>
          <a:p>
            <a:pPr defTabSz="685800"/>
            <a:r>
              <a:rPr lang="en-US" sz="1350" b="1" dirty="0">
                <a:solidFill>
                  <a:srgbClr val="FAFD00"/>
                </a:solidFill>
              </a:rPr>
              <a:t>Lower Inflation Period</a:t>
            </a:r>
          </a:p>
        </p:txBody>
      </p:sp>
      <p:cxnSp>
        <p:nvCxnSpPr>
          <p:cNvPr id="19" name="Straight Connector 18">
            <a:extLst>
              <a:ext uri="{FF2B5EF4-FFF2-40B4-BE49-F238E27FC236}">
                <a16:creationId xmlns:a16="http://schemas.microsoft.com/office/drawing/2014/main" id="{10EA7EA0-4691-4639-A470-710075391D59}"/>
              </a:ext>
            </a:extLst>
          </p:cNvPr>
          <p:cNvCxnSpPr>
            <a:cxnSpLocks/>
          </p:cNvCxnSpPr>
          <p:nvPr/>
        </p:nvCxnSpPr>
        <p:spPr bwMode="auto">
          <a:xfrm>
            <a:off x="3001858" y="4664592"/>
            <a:ext cx="0" cy="1680479"/>
          </a:xfrm>
          <a:prstGeom prst="line">
            <a:avLst/>
          </a:prstGeom>
          <a:noFill/>
          <a:ln w="28575" cap="flat" cmpd="sng" algn="ctr">
            <a:solidFill>
              <a:schemeClr val="accent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6D1FAF3-F630-478E-92E1-B578150DC48A}"/>
              </a:ext>
            </a:extLst>
          </p:cNvPr>
          <p:cNvCxnSpPr>
            <a:cxnSpLocks/>
          </p:cNvCxnSpPr>
          <p:nvPr/>
        </p:nvCxnSpPr>
        <p:spPr bwMode="auto">
          <a:xfrm>
            <a:off x="7543800" y="4477738"/>
            <a:ext cx="0" cy="1760399"/>
          </a:xfrm>
          <a:prstGeom prst="line">
            <a:avLst/>
          </a:prstGeom>
          <a:noFill/>
          <a:ln w="28575" cap="flat" cmpd="sng" algn="ctr">
            <a:solidFill>
              <a:schemeClr val="accent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831DE758-78B2-4CD2-9814-04580B530A8E}"/>
              </a:ext>
            </a:extLst>
          </p:cNvPr>
          <p:cNvSpPr txBox="1"/>
          <p:nvPr/>
        </p:nvSpPr>
        <p:spPr>
          <a:xfrm>
            <a:off x="8427636" y="912558"/>
            <a:ext cx="3555653" cy="415498"/>
          </a:xfrm>
          <a:prstGeom prst="rect">
            <a:avLst/>
          </a:prstGeom>
          <a:noFill/>
        </p:spPr>
        <p:txBody>
          <a:bodyPr wrap="none" rtlCol="0">
            <a:spAutoFit/>
          </a:bodyPr>
          <a:lstStyle/>
          <a:p>
            <a:pPr defTabSz="685800"/>
            <a:r>
              <a:rPr lang="en-US" sz="2100" b="1" dirty="0">
                <a:solidFill>
                  <a:srgbClr val="FAFD00"/>
                </a:solidFill>
              </a:rPr>
              <a:t>M2 growth stopped in March</a:t>
            </a:r>
          </a:p>
        </p:txBody>
      </p:sp>
      <p:sp>
        <p:nvSpPr>
          <p:cNvPr id="21" name="Rectangle 20">
            <a:extLst>
              <a:ext uri="{FF2B5EF4-FFF2-40B4-BE49-F238E27FC236}">
                <a16:creationId xmlns:a16="http://schemas.microsoft.com/office/drawing/2014/main" id="{7050AE9B-52E0-D6B6-63F2-ED37CE5ED171}"/>
              </a:ext>
            </a:extLst>
          </p:cNvPr>
          <p:cNvSpPr/>
          <p:nvPr/>
        </p:nvSpPr>
        <p:spPr>
          <a:xfrm>
            <a:off x="418161" y="6625449"/>
            <a:ext cx="1656223" cy="207749"/>
          </a:xfrm>
          <a:prstGeom prst="rect">
            <a:avLst/>
          </a:prstGeom>
        </p:spPr>
        <p:txBody>
          <a:bodyPr wrap="none">
            <a:spAutoFit/>
          </a:bodyPr>
          <a:lstStyle/>
          <a:p>
            <a:pPr defTabSz="685800"/>
            <a:r>
              <a:rPr lang="en-US" sz="750" b="1" dirty="0">
                <a:solidFill>
                  <a:srgbClr val="FAFD00"/>
                </a:solidFill>
              </a:rPr>
              <a:t>Source: Bloomberg as of 11/29/2021</a:t>
            </a:r>
          </a:p>
        </p:txBody>
      </p:sp>
      <p:sp>
        <p:nvSpPr>
          <p:cNvPr id="22" name="Rectangle 21">
            <a:extLst>
              <a:ext uri="{FF2B5EF4-FFF2-40B4-BE49-F238E27FC236}">
                <a16:creationId xmlns:a16="http://schemas.microsoft.com/office/drawing/2014/main" id="{7904495D-181B-4FC3-6B0E-05B59D104874}"/>
              </a:ext>
            </a:extLst>
          </p:cNvPr>
          <p:cNvSpPr/>
          <p:nvPr/>
        </p:nvSpPr>
        <p:spPr>
          <a:xfrm>
            <a:off x="9296400" y="6521574"/>
            <a:ext cx="1750800" cy="207749"/>
          </a:xfrm>
          <a:prstGeom prst="rect">
            <a:avLst/>
          </a:prstGeom>
        </p:spPr>
        <p:txBody>
          <a:bodyPr wrap="none">
            <a:spAutoFit/>
          </a:bodyPr>
          <a:lstStyle/>
          <a:p>
            <a:pPr defTabSz="685800"/>
            <a:r>
              <a:rPr lang="en-US" sz="750" b="1" dirty="0">
                <a:solidFill>
                  <a:srgbClr val="FAFD00"/>
                </a:solidFill>
              </a:rPr>
              <a:t>Source: Bloomberg March-April 2022</a:t>
            </a:r>
          </a:p>
        </p:txBody>
      </p:sp>
      <p:pic>
        <p:nvPicPr>
          <p:cNvPr id="4" name="Picture 3">
            <a:extLst>
              <a:ext uri="{FF2B5EF4-FFF2-40B4-BE49-F238E27FC236}">
                <a16:creationId xmlns:a16="http://schemas.microsoft.com/office/drawing/2014/main" id="{FF808506-DA80-47AA-925D-92B1886CCF68}"/>
              </a:ext>
            </a:extLst>
          </p:cNvPr>
          <p:cNvPicPr>
            <a:picLocks noChangeAspect="1"/>
          </p:cNvPicPr>
          <p:nvPr/>
        </p:nvPicPr>
        <p:blipFill>
          <a:blip r:embed="rId4"/>
          <a:stretch>
            <a:fillRect/>
          </a:stretch>
        </p:blipFill>
        <p:spPr>
          <a:xfrm>
            <a:off x="9509158" y="1328056"/>
            <a:ext cx="2356232" cy="5468708"/>
          </a:xfrm>
          <a:prstGeom prst="rect">
            <a:avLst/>
          </a:prstGeom>
        </p:spPr>
      </p:pic>
    </p:spTree>
    <p:extLst>
      <p:ext uri="{BB962C8B-B14F-4D97-AF65-F5344CB8AC3E}">
        <p14:creationId xmlns:p14="http://schemas.microsoft.com/office/powerpoint/2010/main" val="210108385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F21F2B-7255-4AD3-90DA-B28AB6AC0B92}"/>
              </a:ext>
            </a:extLst>
          </p:cNvPr>
          <p:cNvPicPr>
            <a:picLocks noChangeAspect="1"/>
          </p:cNvPicPr>
          <p:nvPr/>
        </p:nvPicPr>
        <p:blipFill>
          <a:blip r:embed="rId2"/>
          <a:stretch>
            <a:fillRect/>
          </a:stretch>
        </p:blipFill>
        <p:spPr>
          <a:xfrm>
            <a:off x="609601" y="1142999"/>
            <a:ext cx="10820400" cy="5437905"/>
          </a:xfrm>
          <a:prstGeom prst="rect">
            <a:avLst/>
          </a:prstGeom>
        </p:spPr>
      </p:pic>
      <p:sp>
        <p:nvSpPr>
          <p:cNvPr id="3" name="TextBox 2">
            <a:extLst>
              <a:ext uri="{FF2B5EF4-FFF2-40B4-BE49-F238E27FC236}">
                <a16:creationId xmlns:a16="http://schemas.microsoft.com/office/drawing/2014/main" id="{43DA5B7B-1943-4205-8886-16F325D2016F}"/>
              </a:ext>
            </a:extLst>
          </p:cNvPr>
          <p:cNvSpPr txBox="1"/>
          <p:nvPr/>
        </p:nvSpPr>
        <p:spPr>
          <a:xfrm>
            <a:off x="2693786" y="152400"/>
            <a:ext cx="6804427" cy="584775"/>
          </a:xfrm>
          <a:prstGeom prst="rect">
            <a:avLst/>
          </a:prstGeom>
          <a:noFill/>
        </p:spPr>
        <p:txBody>
          <a:bodyPr wrap="none" rtlCol="0">
            <a:spAutoFit/>
          </a:bodyPr>
          <a:lstStyle/>
          <a:p>
            <a:r>
              <a:rPr lang="en-US" sz="3200" b="1" dirty="0"/>
              <a:t>2020 All-Time Record Money Growth</a:t>
            </a:r>
          </a:p>
        </p:txBody>
      </p:sp>
      <p:sp>
        <p:nvSpPr>
          <p:cNvPr id="5" name="Rectangle 4">
            <a:extLst>
              <a:ext uri="{FF2B5EF4-FFF2-40B4-BE49-F238E27FC236}">
                <a16:creationId xmlns:a16="http://schemas.microsoft.com/office/drawing/2014/main" id="{93A5EE91-1B29-47C6-93C1-AD44124654AC}"/>
              </a:ext>
            </a:extLst>
          </p:cNvPr>
          <p:cNvSpPr/>
          <p:nvPr/>
        </p:nvSpPr>
        <p:spPr>
          <a:xfrm>
            <a:off x="533400" y="6650251"/>
            <a:ext cx="1662635" cy="215444"/>
          </a:xfrm>
          <a:prstGeom prst="rect">
            <a:avLst/>
          </a:prstGeom>
        </p:spPr>
        <p:txBody>
          <a:bodyPr wrap="none">
            <a:sp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rPr>
              <a:t>Source: Bloomberg, as of 12/31/21</a:t>
            </a:r>
          </a:p>
        </p:txBody>
      </p:sp>
    </p:spTree>
    <p:extLst>
      <p:ext uri="{BB962C8B-B14F-4D97-AF65-F5344CB8AC3E}">
        <p14:creationId xmlns:p14="http://schemas.microsoft.com/office/powerpoint/2010/main" val="1489076436"/>
      </p:ext>
    </p:extLst>
  </p:cSld>
  <p:clrMapOvr>
    <a:masterClrMapping/>
  </p:clrMapOvr>
  <p:transition spd="med">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6FA5-F599-41B9-9EFE-D402A765DC48}"/>
              </a:ext>
            </a:extLst>
          </p:cNvPr>
          <p:cNvSpPr>
            <a:spLocks noGrp="1"/>
          </p:cNvSpPr>
          <p:nvPr>
            <p:ph type="title"/>
          </p:nvPr>
        </p:nvSpPr>
        <p:spPr/>
        <p:txBody>
          <a:bodyPr/>
          <a:lstStyle/>
          <a:p>
            <a:r>
              <a:rPr lang="en-US" dirty="0"/>
              <a:t>“Groupthink” at Fed</a:t>
            </a:r>
          </a:p>
        </p:txBody>
      </p:sp>
      <p:sp>
        <p:nvSpPr>
          <p:cNvPr id="3" name="Content Placeholder 2">
            <a:extLst>
              <a:ext uri="{FF2B5EF4-FFF2-40B4-BE49-F238E27FC236}">
                <a16:creationId xmlns:a16="http://schemas.microsoft.com/office/drawing/2014/main" id="{24972B2C-48D3-491C-9CF7-4EAAE2E21E34}"/>
              </a:ext>
            </a:extLst>
          </p:cNvPr>
          <p:cNvSpPr>
            <a:spLocks noGrp="1"/>
          </p:cNvSpPr>
          <p:nvPr>
            <p:ph idx="1"/>
          </p:nvPr>
        </p:nvSpPr>
        <p:spPr>
          <a:xfrm>
            <a:off x="1143000" y="1066800"/>
            <a:ext cx="9448800" cy="4416425"/>
          </a:xfrm>
        </p:spPr>
        <p:txBody>
          <a:bodyPr/>
          <a:lstStyle/>
          <a:p>
            <a:r>
              <a:rPr lang="en-US" b="1" dirty="0"/>
              <a:t>It is surprising there was little or no dissent from the ultra dovish policy.</a:t>
            </a:r>
          </a:p>
          <a:p>
            <a:r>
              <a:rPr lang="en-US" b="1" dirty="0"/>
              <a:t>In September 2021 FOMC meeting, 8 of the 16 FOMC members that issued funds rate projections “The Dot Plot“ indicated that </a:t>
            </a:r>
            <a:r>
              <a:rPr lang="en-US" b="1" u="sng" dirty="0"/>
              <a:t>no</a:t>
            </a:r>
            <a:r>
              <a:rPr lang="en-US" b="1" dirty="0"/>
              <a:t> increase whatsoever was needed in 2022, 5 thought one 25 bp increase was necessary, and 3 (the most hawkish) though that two 25 bp increases were necessary.</a:t>
            </a:r>
          </a:p>
          <a:p>
            <a:r>
              <a:rPr lang="en-US" b="1" dirty="0"/>
              <a:t>This consensus prevailed despite the largest monetary increase in history, a housing boom that surpassed the one preceding the financial crisis and the  tightest job market is post-war history </a:t>
            </a:r>
          </a:p>
        </p:txBody>
      </p:sp>
    </p:spTree>
    <p:extLst>
      <p:ext uri="{BB962C8B-B14F-4D97-AF65-F5344CB8AC3E}">
        <p14:creationId xmlns:p14="http://schemas.microsoft.com/office/powerpoint/2010/main" val="2978645267"/>
      </p:ext>
    </p:extLst>
  </p:cSld>
  <p:clrMapOvr>
    <a:masterClrMapping/>
  </p:clrMapOvr>
  <p:transition spd="med">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936-BCAC-47AE-8810-F57534439930}"/>
              </a:ext>
            </a:extLst>
          </p:cNvPr>
          <p:cNvSpPr>
            <a:spLocks noGrp="1"/>
          </p:cNvSpPr>
          <p:nvPr>
            <p:ph type="title"/>
          </p:nvPr>
        </p:nvSpPr>
        <p:spPr/>
        <p:txBody>
          <a:bodyPr/>
          <a:lstStyle/>
          <a:p>
            <a:r>
              <a:rPr lang="en-US" dirty="0"/>
              <a:t>Housing Price Gains exceeded 2003-6 bubble</a:t>
            </a:r>
          </a:p>
        </p:txBody>
      </p:sp>
      <p:pic>
        <p:nvPicPr>
          <p:cNvPr id="4" name="Content Placeholder 3">
            <a:extLst>
              <a:ext uri="{FF2B5EF4-FFF2-40B4-BE49-F238E27FC236}">
                <a16:creationId xmlns:a16="http://schemas.microsoft.com/office/drawing/2014/main" id="{46B11630-F341-481D-9CDD-687192F49708}"/>
              </a:ext>
            </a:extLst>
          </p:cNvPr>
          <p:cNvPicPr>
            <a:picLocks noGrp="1" noChangeAspect="1"/>
          </p:cNvPicPr>
          <p:nvPr>
            <p:ph idx="1"/>
          </p:nvPr>
        </p:nvPicPr>
        <p:blipFill>
          <a:blip r:embed="rId2"/>
          <a:stretch>
            <a:fillRect/>
          </a:stretch>
        </p:blipFill>
        <p:spPr>
          <a:xfrm>
            <a:off x="499041" y="1524000"/>
            <a:ext cx="11475789" cy="4191000"/>
          </a:xfrm>
          <a:prstGeom prst="rect">
            <a:avLst/>
          </a:prstGeom>
        </p:spPr>
      </p:pic>
      <p:pic>
        <p:nvPicPr>
          <p:cNvPr id="5" name="Picture 4">
            <a:extLst>
              <a:ext uri="{FF2B5EF4-FFF2-40B4-BE49-F238E27FC236}">
                <a16:creationId xmlns:a16="http://schemas.microsoft.com/office/drawing/2014/main" id="{6AE2139E-319F-4EA0-8F33-2C53F9696677}"/>
              </a:ext>
            </a:extLst>
          </p:cNvPr>
          <p:cNvPicPr>
            <a:picLocks noChangeAspect="1"/>
          </p:cNvPicPr>
          <p:nvPr/>
        </p:nvPicPr>
        <p:blipFill>
          <a:blip r:embed="rId3"/>
          <a:stretch>
            <a:fillRect/>
          </a:stretch>
        </p:blipFill>
        <p:spPr>
          <a:xfrm>
            <a:off x="9677400" y="3276600"/>
            <a:ext cx="1879914" cy="1866323"/>
          </a:xfrm>
          <a:prstGeom prst="rect">
            <a:avLst/>
          </a:prstGeom>
        </p:spPr>
      </p:pic>
      <p:sp>
        <p:nvSpPr>
          <p:cNvPr id="6" name="TextBox 5">
            <a:extLst>
              <a:ext uri="{FF2B5EF4-FFF2-40B4-BE49-F238E27FC236}">
                <a16:creationId xmlns:a16="http://schemas.microsoft.com/office/drawing/2014/main" id="{8811D732-D020-4786-8D22-748CF3A79DCA}"/>
              </a:ext>
            </a:extLst>
          </p:cNvPr>
          <p:cNvSpPr txBox="1"/>
          <p:nvPr/>
        </p:nvSpPr>
        <p:spPr>
          <a:xfrm>
            <a:off x="5715000" y="2057400"/>
            <a:ext cx="3140603" cy="369332"/>
          </a:xfrm>
          <a:prstGeom prst="rect">
            <a:avLst/>
          </a:prstGeom>
          <a:noFill/>
        </p:spPr>
        <p:txBody>
          <a:bodyPr wrap="none" rtlCol="0">
            <a:spAutoFit/>
          </a:bodyPr>
          <a:lstStyle/>
          <a:p>
            <a:r>
              <a:rPr lang="en-US" dirty="0"/>
              <a:t>Case Shiller Housing Up 44.5%</a:t>
            </a:r>
          </a:p>
        </p:txBody>
      </p:sp>
      <p:sp>
        <p:nvSpPr>
          <p:cNvPr id="7" name="TextBox 6">
            <a:extLst>
              <a:ext uri="{FF2B5EF4-FFF2-40B4-BE49-F238E27FC236}">
                <a16:creationId xmlns:a16="http://schemas.microsoft.com/office/drawing/2014/main" id="{85994884-BC81-4F3B-9514-0D3D8CAD1632}"/>
              </a:ext>
            </a:extLst>
          </p:cNvPr>
          <p:cNvSpPr txBox="1"/>
          <p:nvPr/>
        </p:nvSpPr>
        <p:spPr>
          <a:xfrm>
            <a:off x="8153400" y="4267200"/>
            <a:ext cx="2144561" cy="369332"/>
          </a:xfrm>
          <a:prstGeom prst="rect">
            <a:avLst/>
          </a:prstGeom>
          <a:noFill/>
        </p:spPr>
        <p:txBody>
          <a:bodyPr wrap="none" rtlCol="0">
            <a:spAutoFit/>
          </a:bodyPr>
          <a:lstStyle/>
          <a:p>
            <a:r>
              <a:rPr lang="en-US" dirty="0"/>
              <a:t>CPI Housing up 11%</a:t>
            </a:r>
          </a:p>
        </p:txBody>
      </p:sp>
    </p:spTree>
    <p:extLst>
      <p:ext uri="{BB962C8B-B14F-4D97-AF65-F5344CB8AC3E}">
        <p14:creationId xmlns:p14="http://schemas.microsoft.com/office/powerpoint/2010/main" val="2503208866"/>
      </p:ext>
    </p:extLst>
  </p:cSld>
  <p:clrMapOvr>
    <a:masterClrMapping/>
  </p:clrMapOvr>
  <p:transition spd="med">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C6D9-0C70-4BB7-BCC8-047C944CED86}"/>
              </a:ext>
            </a:extLst>
          </p:cNvPr>
          <p:cNvSpPr>
            <a:spLocks noGrp="1"/>
          </p:cNvSpPr>
          <p:nvPr>
            <p:ph type="title"/>
          </p:nvPr>
        </p:nvSpPr>
        <p:spPr/>
        <p:txBody>
          <a:bodyPr/>
          <a:lstStyle/>
          <a:p>
            <a:r>
              <a:rPr lang="en-US" dirty="0"/>
              <a:t>Job Openings </a:t>
            </a:r>
          </a:p>
        </p:txBody>
      </p:sp>
      <p:pic>
        <p:nvPicPr>
          <p:cNvPr id="4" name="Content Placeholder 3">
            <a:extLst>
              <a:ext uri="{FF2B5EF4-FFF2-40B4-BE49-F238E27FC236}">
                <a16:creationId xmlns:a16="http://schemas.microsoft.com/office/drawing/2014/main" id="{C895DDAA-9E5C-444A-96E0-E122A1BA2322}"/>
              </a:ext>
            </a:extLst>
          </p:cNvPr>
          <p:cNvPicPr>
            <a:picLocks noGrp="1" noChangeAspect="1"/>
          </p:cNvPicPr>
          <p:nvPr>
            <p:ph idx="1"/>
          </p:nvPr>
        </p:nvPicPr>
        <p:blipFill>
          <a:blip r:embed="rId2"/>
          <a:stretch>
            <a:fillRect/>
          </a:stretch>
        </p:blipFill>
        <p:spPr>
          <a:xfrm>
            <a:off x="0" y="1651000"/>
            <a:ext cx="11475789" cy="4191000"/>
          </a:xfrm>
          <a:prstGeom prst="rect">
            <a:avLst/>
          </a:prstGeom>
        </p:spPr>
      </p:pic>
      <p:sp>
        <p:nvSpPr>
          <p:cNvPr id="5" name="Arrow: Right 4">
            <a:extLst>
              <a:ext uri="{FF2B5EF4-FFF2-40B4-BE49-F238E27FC236}">
                <a16:creationId xmlns:a16="http://schemas.microsoft.com/office/drawing/2014/main" id="{4824590C-1B63-47D1-AFC1-5D2B9AA0EE0A}"/>
              </a:ext>
            </a:extLst>
          </p:cNvPr>
          <p:cNvSpPr/>
          <p:nvPr/>
        </p:nvSpPr>
        <p:spPr bwMode="auto">
          <a:xfrm>
            <a:off x="8305800" y="2362200"/>
            <a:ext cx="978408" cy="484632"/>
          </a:xfrm>
          <a:prstGeom prst="rightArrow">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6" name="Arrow: Right 5">
            <a:extLst>
              <a:ext uri="{FF2B5EF4-FFF2-40B4-BE49-F238E27FC236}">
                <a16:creationId xmlns:a16="http://schemas.microsoft.com/office/drawing/2014/main" id="{524BA3A3-46DB-4F5C-A609-DA39BE93C172}"/>
              </a:ext>
            </a:extLst>
          </p:cNvPr>
          <p:cNvSpPr/>
          <p:nvPr/>
        </p:nvSpPr>
        <p:spPr bwMode="auto">
          <a:xfrm>
            <a:off x="8229600" y="2362200"/>
            <a:ext cx="1143000" cy="685800"/>
          </a:xfrm>
          <a:prstGeom prst="rightArrow">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cxnSp>
        <p:nvCxnSpPr>
          <p:cNvPr id="8" name="Straight Arrow Connector 7">
            <a:extLst>
              <a:ext uri="{FF2B5EF4-FFF2-40B4-BE49-F238E27FC236}">
                <a16:creationId xmlns:a16="http://schemas.microsoft.com/office/drawing/2014/main" id="{A8DCAAE8-2BB6-403F-AD6A-26A7068110BD}"/>
              </a:ext>
            </a:extLst>
          </p:cNvPr>
          <p:cNvCxnSpPr>
            <a:cxnSpLocks/>
          </p:cNvCxnSpPr>
          <p:nvPr/>
        </p:nvCxnSpPr>
        <p:spPr bwMode="auto">
          <a:xfrm>
            <a:off x="9342120" y="2089912"/>
            <a:ext cx="978408" cy="166116"/>
          </a:xfrm>
          <a:prstGeom prst="straightConnector1">
            <a:avLst/>
          </a:prstGeom>
          <a:noFill/>
          <a:ln w="6350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75993872"/>
      </p:ext>
    </p:extLst>
  </p:cSld>
  <p:clrMapOvr>
    <a:masterClrMapping/>
  </p:clrMapOvr>
  <p:transition spd="med">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72F2-45FC-4A3A-98F9-B744CDBB9F15}"/>
              </a:ext>
            </a:extLst>
          </p:cNvPr>
          <p:cNvSpPr>
            <a:spLocks noGrp="1"/>
          </p:cNvSpPr>
          <p:nvPr>
            <p:ph type="title"/>
          </p:nvPr>
        </p:nvSpPr>
        <p:spPr>
          <a:xfrm>
            <a:off x="914400" y="0"/>
            <a:ext cx="10363200" cy="806450"/>
          </a:xfrm>
        </p:spPr>
        <p:txBody>
          <a:bodyPr/>
          <a:lstStyle/>
          <a:p>
            <a:r>
              <a:rPr lang="en-US" dirty="0"/>
              <a:t>Why?</a:t>
            </a:r>
          </a:p>
        </p:txBody>
      </p:sp>
      <p:sp>
        <p:nvSpPr>
          <p:cNvPr id="3" name="Content Placeholder 2">
            <a:extLst>
              <a:ext uri="{FF2B5EF4-FFF2-40B4-BE49-F238E27FC236}">
                <a16:creationId xmlns:a16="http://schemas.microsoft.com/office/drawing/2014/main" id="{6619C431-827E-45C5-A8AA-22432A19C7A7}"/>
              </a:ext>
            </a:extLst>
          </p:cNvPr>
          <p:cNvSpPr>
            <a:spLocks noGrp="1"/>
          </p:cNvSpPr>
          <p:nvPr>
            <p:ph idx="1"/>
          </p:nvPr>
        </p:nvSpPr>
        <p:spPr>
          <a:xfrm>
            <a:off x="1130301" y="1143000"/>
            <a:ext cx="8760884" cy="4416425"/>
          </a:xfrm>
        </p:spPr>
        <p:txBody>
          <a:bodyPr/>
          <a:lstStyle/>
          <a:p>
            <a:r>
              <a:rPr lang="en-US" b="1" dirty="0"/>
              <a:t>Misled by “false alarms” issued by a number of economists (including John Taylor) that followed the QE cycles initiated by Ben Bernanke.  Confused the importance of the monetary base and M2</a:t>
            </a:r>
          </a:p>
          <a:p>
            <a:r>
              <a:rPr lang="en-US" b="1" dirty="0"/>
              <a:t>Much of the staff not schooled in classical monetary theory, produced studies that showed no relation between money and inflation.</a:t>
            </a:r>
          </a:p>
          <a:p>
            <a:r>
              <a:rPr lang="en-US" b="1" dirty="0"/>
              <a:t>Powell had  little macro background and relies on staff projections.</a:t>
            </a:r>
          </a:p>
          <a:p>
            <a:r>
              <a:rPr lang="en-US" b="1" dirty="0"/>
              <a:t>Powell himself dismissed a connection between money and inflation in sworn Senate testimony in February 2021.</a:t>
            </a:r>
          </a:p>
        </p:txBody>
      </p:sp>
    </p:spTree>
    <p:extLst>
      <p:ext uri="{BB962C8B-B14F-4D97-AF65-F5344CB8AC3E}">
        <p14:creationId xmlns:p14="http://schemas.microsoft.com/office/powerpoint/2010/main" val="13690322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2911-4A96-4E75-9697-58E850416CC9}"/>
              </a:ext>
            </a:extLst>
          </p:cNvPr>
          <p:cNvSpPr>
            <a:spLocks noGrp="1"/>
          </p:cNvSpPr>
          <p:nvPr>
            <p:ph type="title"/>
          </p:nvPr>
        </p:nvSpPr>
        <p:spPr/>
        <p:txBody>
          <a:bodyPr/>
          <a:lstStyle/>
          <a:p>
            <a:r>
              <a:rPr lang="en-US" dirty="0"/>
              <a:t>Effect on Financial Markets</a:t>
            </a:r>
          </a:p>
        </p:txBody>
      </p:sp>
      <p:sp>
        <p:nvSpPr>
          <p:cNvPr id="3" name="Content Placeholder 2">
            <a:extLst>
              <a:ext uri="{FF2B5EF4-FFF2-40B4-BE49-F238E27FC236}">
                <a16:creationId xmlns:a16="http://schemas.microsoft.com/office/drawing/2014/main" id="{3F432879-DF36-4392-A71B-8FAEA09FCE7F}"/>
              </a:ext>
            </a:extLst>
          </p:cNvPr>
          <p:cNvSpPr>
            <a:spLocks noGrp="1"/>
          </p:cNvSpPr>
          <p:nvPr>
            <p:ph idx="1"/>
          </p:nvPr>
        </p:nvSpPr>
        <p:spPr>
          <a:xfrm>
            <a:off x="1130301" y="1447800"/>
            <a:ext cx="8760884" cy="4416425"/>
          </a:xfrm>
        </p:spPr>
        <p:txBody>
          <a:bodyPr/>
          <a:lstStyle/>
          <a:p>
            <a:r>
              <a:rPr lang="en-US" b="1" dirty="0"/>
              <a:t>Stocks are real assets, completely overcome inflation in long run.</a:t>
            </a:r>
          </a:p>
          <a:p>
            <a:r>
              <a:rPr lang="en-US" b="1" dirty="0"/>
              <a:t>But real assets react to Fed tightening since such tightening raises the real interest rate.</a:t>
            </a:r>
          </a:p>
          <a:p>
            <a:r>
              <a:rPr lang="en-US" b="1" dirty="0"/>
              <a:t>Since earlier this year, 10-year TIPS raise has risen about 200 bps, from minus 1.1% to almost +80 bps.</a:t>
            </a:r>
          </a:p>
          <a:p>
            <a:r>
              <a:rPr lang="en-US" b="1" dirty="0"/>
              <a:t>This can explain virtually all of the drop in stock prices in 2022.</a:t>
            </a:r>
          </a:p>
        </p:txBody>
      </p:sp>
    </p:spTree>
    <p:extLst>
      <p:ext uri="{BB962C8B-B14F-4D97-AF65-F5344CB8AC3E}">
        <p14:creationId xmlns:p14="http://schemas.microsoft.com/office/powerpoint/2010/main" val="26563860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lobales">
  <a:themeElements>
    <a:clrScheme name="">
      <a:dk1>
        <a:srgbClr val="00279F"/>
      </a:dk1>
      <a:lt1>
        <a:srgbClr val="FAFD00"/>
      </a:lt1>
      <a:dk2>
        <a:srgbClr val="020494"/>
      </a:dk2>
      <a:lt2>
        <a:srgbClr val="FAFD00"/>
      </a:lt2>
      <a:accent1>
        <a:srgbClr val="FE9B03"/>
      </a:accent1>
      <a:accent2>
        <a:srgbClr val="FF5008"/>
      </a:accent2>
      <a:accent3>
        <a:srgbClr val="AAAAC8"/>
      </a:accent3>
      <a:accent4>
        <a:srgbClr val="D6D800"/>
      </a:accent4>
      <a:accent5>
        <a:srgbClr val="FECBAA"/>
      </a:accent5>
      <a:accent6>
        <a:srgbClr val="E74806"/>
      </a:accent6>
      <a:hlink>
        <a:srgbClr val="FC0128"/>
      </a:hlink>
      <a:folHlink>
        <a:srgbClr val="3365FB"/>
      </a:folHlink>
    </a:clrScheme>
    <a:fontScheme name="globales">
      <a:majorFont>
        <a:latin typeface="Times New Roman"/>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1A981708C75F498F28739AA5C61591" ma:contentTypeVersion="13" ma:contentTypeDescription="Create a new document." ma:contentTypeScope="" ma:versionID="556ca56f0d9e0e9f52598680f2e2ec72">
  <xsd:schema xmlns:xsd="http://www.w3.org/2001/XMLSchema" xmlns:xs="http://www.w3.org/2001/XMLSchema" xmlns:p="http://schemas.microsoft.com/office/2006/metadata/properties" xmlns:ns2="25624ba4-68ba-4163-9df4-37ad1e1f6eca" xmlns:ns3="91e1c85e-877d-4830-b126-6900de7e140e" targetNamespace="http://schemas.microsoft.com/office/2006/metadata/properties" ma:root="true" ma:fieldsID="12ec34a3c8394dd554ce87b2b25376f8" ns2:_="" ns3:_="">
    <xsd:import namespace="25624ba4-68ba-4163-9df4-37ad1e1f6eca"/>
    <xsd:import namespace="91e1c85e-877d-4830-b126-6900de7e14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24ba4-68ba-4163-9df4-37ad1e1f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1c85e-877d-4830-b126-6900de7e14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 UniqueId="73f3dd1a-036a-48e7-98c1-9fc1c92566f0" Name="Computed" ContentType="XML" MajorVersion="0" MinorVersion="1" isLocalCopy="False" IsBaseObject="False" DataSourceId="690b774c-7fb3-4951-bef1-e8e21cba744a" DataSourceMajorVersion="0" DataSourceMinorVersion="1"/>
</file>

<file path=customXml/item5.xml><?xml version="1.0" encoding="utf-8"?>
<VariableList UniqueId="18d8cde9-74c4-41d2-b115-824ffda76e42" Name="System" ContentType="XML" MajorVersion="0" MinorVersion="1" isLocalCopy="False" IsBaseObject="False" DataSourceId="acdbf5f7-6420-4c92-91cc-2fd1079c6f5e" DataSourceMajorVersion="0" DataSourceMinorVersion="1"/>
</file>

<file path=customXml/item6.xml><?xml version="1.0" encoding="utf-8"?>
<VariableList UniqueId="0dfda24b-2f24-47be-9dc4-ab025015e235" Name="AD_HOC" ContentType="XML" MajorVersion="0" MinorVersion="1" isLocalCopy="False" IsBaseObject="False" DataSourceId="3f5135dd-9751-47e2-aa8c-7f0cfde1492b" DataSourceMajorVersion="0" DataSourceMinorVersion="1"/>
</file>

<file path=customXml/item7.xml><?xml version="1.0" encoding="utf-8"?>
<VariableListDefinition name="AD_HOC" displayName="AD_HOC" id="0dfda24b-2f24-47be-9dc4-ab025015e235" isdomainofvalue="False" dataSourceId="3f5135dd-9751-47e2-aa8c-7f0cfde1492b"/>
</file>

<file path=customXml/item8.xml><?xml version="1.0" encoding="utf-8"?>
<VariableListDefinition name="System" displayName="System" id="18d8cde9-74c4-41d2-b115-824ffda76e42" isdomainofvalue="False" dataSourceId="acdbf5f7-6420-4c92-91cc-2fd1079c6f5e"/>
</file>

<file path=customXml/item9.xml><?xml version="1.0" encoding="utf-8"?>
<VariableListDefinition name="Computed" displayName="Computed" id="73f3dd1a-036a-48e7-98c1-9fc1c92566f0" isdomainofvalue="False" dataSourceId="690b774c-7fb3-4951-bef1-e8e21cba744a"/>
</file>

<file path=customXml/itemProps1.xml><?xml version="1.0" encoding="utf-8"?>
<ds:datastoreItem xmlns:ds="http://schemas.openxmlformats.org/officeDocument/2006/customXml" ds:itemID="{4AD90B72-91D1-4103-9684-B66C87776274}">
  <ds:schemaRefs/>
</ds:datastoreItem>
</file>

<file path=customXml/itemProps10.xml><?xml version="1.0" encoding="utf-8"?>
<ds:datastoreItem xmlns:ds="http://schemas.openxmlformats.org/officeDocument/2006/customXml" ds:itemID="{09876D92-2D9A-4146-AFF3-E107155C64A7}">
  <ds:schemaRefs>
    <ds:schemaRef ds:uri="http://schemas.microsoft.com/office/infopath/2007/PartnerControls"/>
    <ds:schemaRef ds:uri="http://schemas.microsoft.com/office/2006/documentManagement/types"/>
    <ds:schemaRef ds:uri="http://www.w3.org/XML/1998/namespace"/>
    <ds:schemaRef ds:uri="http://purl.org/dc/terms/"/>
    <ds:schemaRef ds:uri="25624ba4-68ba-4163-9df4-37ad1e1f6eca"/>
    <ds:schemaRef ds:uri="http://purl.org/dc/elements/1.1/"/>
    <ds:schemaRef ds:uri="http://purl.org/dc/dcmitype/"/>
    <ds:schemaRef ds:uri="http://schemas.openxmlformats.org/package/2006/metadata/core-properties"/>
    <ds:schemaRef ds:uri="91e1c85e-877d-4830-b126-6900de7e140e"/>
    <ds:schemaRef ds:uri="http://schemas.microsoft.com/office/2006/metadata/properties"/>
  </ds:schemaRefs>
</ds:datastoreItem>
</file>

<file path=customXml/itemProps2.xml><?xml version="1.0" encoding="utf-8"?>
<ds:datastoreItem xmlns:ds="http://schemas.openxmlformats.org/officeDocument/2006/customXml" ds:itemID="{06997047-F08B-4025-813D-1655888224E9}">
  <ds:schemaRefs>
    <ds:schemaRef ds:uri="http://schemas.microsoft.com/sharepoint/v3/contenttype/forms"/>
  </ds:schemaRefs>
</ds:datastoreItem>
</file>

<file path=customXml/itemProps3.xml><?xml version="1.0" encoding="utf-8"?>
<ds:datastoreItem xmlns:ds="http://schemas.openxmlformats.org/officeDocument/2006/customXml" ds:itemID="{59B928D8-4FF2-4C7A-B882-150BF2CC0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24ba4-68ba-4163-9df4-37ad1e1f6eca"/>
    <ds:schemaRef ds:uri="91e1c85e-877d-4830-b126-6900de7e1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63090E9-C23A-4CEB-8D4B-BE4AEDC03EFD}">
  <ds:schemaRefs/>
</ds:datastoreItem>
</file>

<file path=customXml/itemProps5.xml><?xml version="1.0" encoding="utf-8"?>
<ds:datastoreItem xmlns:ds="http://schemas.openxmlformats.org/officeDocument/2006/customXml" ds:itemID="{4B0BFDAC-06E4-4DBC-B5EC-F3F2A49D65AF}">
  <ds:schemaRefs/>
</ds:datastoreItem>
</file>

<file path=customXml/itemProps6.xml><?xml version="1.0" encoding="utf-8"?>
<ds:datastoreItem xmlns:ds="http://schemas.openxmlformats.org/officeDocument/2006/customXml" ds:itemID="{9E95F5AE-C581-4592-ADB6-D7F8D97F6C90}">
  <ds:schemaRefs/>
</ds:datastoreItem>
</file>

<file path=customXml/itemProps7.xml><?xml version="1.0" encoding="utf-8"?>
<ds:datastoreItem xmlns:ds="http://schemas.openxmlformats.org/officeDocument/2006/customXml" ds:itemID="{9454D45A-BA54-4316-8AD5-0BDEE36DDCEB}">
  <ds:schemaRefs/>
</ds:datastoreItem>
</file>

<file path=customXml/itemProps8.xml><?xml version="1.0" encoding="utf-8"?>
<ds:datastoreItem xmlns:ds="http://schemas.openxmlformats.org/officeDocument/2006/customXml" ds:itemID="{5675777B-7143-46C0-83FE-338714E28CFF}">
  <ds:schemaRefs/>
</ds:datastoreItem>
</file>

<file path=customXml/itemProps9.xml><?xml version="1.0" encoding="utf-8"?>
<ds:datastoreItem xmlns:ds="http://schemas.openxmlformats.org/officeDocument/2006/customXml" ds:itemID="{A3CDFDC5-3455-4944-B912-28AA5270E0F7}">
  <ds:schemaRefs/>
</ds:datastoreItem>
</file>

<file path=docProps/app.xml><?xml version="1.0" encoding="utf-8"?>
<Properties xmlns="http://schemas.openxmlformats.org/officeDocument/2006/extended-properties" xmlns:vt="http://schemas.openxmlformats.org/officeDocument/2006/docPropsVTypes">
  <Template>c:\powerpnt\innisbrk\globales.ppt</Template>
  <TotalTime>1483735</TotalTime>
  <Pages>12</Pages>
  <Words>798</Words>
  <Application>Microsoft Office PowerPoint</Application>
  <PresentationFormat>Widescreen</PresentationFormat>
  <Paragraphs>75</Paragraphs>
  <Slides>12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12</vt:i4>
      </vt:variant>
      <vt:variant>
        <vt:lpstr>Custom Shows</vt:lpstr>
      </vt:variant>
      <vt:variant>
        <vt:i4>3</vt:i4>
      </vt:variant>
    </vt:vector>
  </HeadingPairs>
  <TitlesOfParts>
    <vt:vector size="24" baseType="lpstr">
      <vt:lpstr>Arial</vt:lpstr>
      <vt:lpstr>Book Antiqua</vt:lpstr>
      <vt:lpstr>Bookman Old Style</vt:lpstr>
      <vt:lpstr>Calibri</vt:lpstr>
      <vt:lpstr>Geneva</vt:lpstr>
      <vt:lpstr>Monotype Sorts</vt:lpstr>
      <vt:lpstr>Times New Roman</vt:lpstr>
      <vt:lpstr>Wingdings</vt:lpstr>
      <vt:lpstr>globales</vt:lpstr>
      <vt:lpstr>Why did the Fed Get It So Wrong? Prof. Jeremy J. Siegel ~  The Wharton School For Q Group ~  September 2022</vt:lpstr>
      <vt:lpstr>Fed Caused Current Inflation</vt:lpstr>
      <vt:lpstr>M2 Money Growth</vt:lpstr>
      <vt:lpstr>PowerPoint Presentation</vt:lpstr>
      <vt:lpstr>“Groupthink” at Fed</vt:lpstr>
      <vt:lpstr>Housing Price Gains exceeded 2003-6 bubble</vt:lpstr>
      <vt:lpstr>Job Openings </vt:lpstr>
      <vt:lpstr>Why?</vt:lpstr>
      <vt:lpstr>Effect on Financial Markets</vt:lpstr>
      <vt:lpstr>Total Real Return Indexes</vt:lpstr>
      <vt:lpstr>World Wide Steady Decline in Real Rates</vt:lpstr>
      <vt:lpstr>What should the Fed have done?</vt:lpstr>
      <vt:lpstr>Short show</vt:lpstr>
      <vt:lpstr>Business Writers</vt:lpstr>
      <vt:lpstr>Exec 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Wall Street Valuation Yardstick</dc:title>
  <dc:creator>bm</dc:creator>
  <cp:lastModifiedBy>Jeremy Siegel</cp:lastModifiedBy>
  <cp:revision>5444</cp:revision>
  <cp:lastPrinted>2021-09-14T14:50:18Z</cp:lastPrinted>
  <dcterms:created xsi:type="dcterms:W3CDTF">1998-02-09T09:17:28Z</dcterms:created>
  <dcterms:modified xsi:type="dcterms:W3CDTF">2022-09-09T12:21:22Z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0x010100A41A981708C75F498F28739AA5C61591</vt:lpwstr>
  </property>
</Properties>
</file>