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99" r:id="rId1"/>
  </p:sldMasterIdLst>
  <p:notesMasterIdLst>
    <p:notesMasterId r:id="rId30"/>
  </p:notesMasterIdLst>
  <p:sldIdLst>
    <p:sldId id="378" r:id="rId2"/>
    <p:sldId id="259" r:id="rId3"/>
    <p:sldId id="353" r:id="rId4"/>
    <p:sldId id="330" r:id="rId5"/>
    <p:sldId id="336" r:id="rId6"/>
    <p:sldId id="337" r:id="rId7"/>
    <p:sldId id="338" r:id="rId8"/>
    <p:sldId id="339" r:id="rId9"/>
    <p:sldId id="340" r:id="rId10"/>
    <p:sldId id="358" r:id="rId11"/>
    <p:sldId id="359" r:id="rId12"/>
    <p:sldId id="360" r:id="rId13"/>
    <p:sldId id="361" r:id="rId14"/>
    <p:sldId id="362" r:id="rId15"/>
    <p:sldId id="363" r:id="rId16"/>
    <p:sldId id="364" r:id="rId17"/>
    <p:sldId id="365" r:id="rId18"/>
    <p:sldId id="366" r:id="rId19"/>
    <p:sldId id="367" r:id="rId20"/>
    <p:sldId id="369" r:id="rId21"/>
    <p:sldId id="370" r:id="rId22"/>
    <p:sldId id="371" r:id="rId23"/>
    <p:sldId id="372" r:id="rId24"/>
    <p:sldId id="373" r:id="rId25"/>
    <p:sldId id="374" r:id="rId26"/>
    <p:sldId id="375" r:id="rId27"/>
    <p:sldId id="377" r:id="rId28"/>
    <p:sldId id="379"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CB"/>
    <a:srgbClr val="00FF00"/>
    <a:srgbClr val="00EAFF"/>
    <a:srgbClr val="00F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p:restoredTop sz="94740"/>
  </p:normalViewPr>
  <p:slideViewPr>
    <p:cSldViewPr snapToGrid="0" snapToObjects="1">
      <p:cViewPr varScale="1">
        <p:scale>
          <a:sx n="98" d="100"/>
          <a:sy n="98" d="100"/>
        </p:scale>
        <p:origin x="90" y="348"/>
      </p:cViewPr>
      <p:guideLst/>
    </p:cSldViewPr>
  </p:slideViewPr>
  <p:notesTextViewPr>
    <p:cViewPr>
      <p:scale>
        <a:sx n="1" d="1"/>
        <a:sy n="1" d="1"/>
      </p:scale>
      <p:origin x="0" y="0"/>
    </p:cViewPr>
  </p:notesTextViewPr>
  <p:notesViewPr>
    <p:cSldViewPr snapToGrid="0" snapToObjects="1">
      <p:cViewPr varScale="1">
        <p:scale>
          <a:sx n="82" d="100"/>
          <a:sy n="82" d="100"/>
        </p:scale>
        <p:origin x="337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Tree>
    <p:extLst>
      <p:ext uri="{BB962C8B-B14F-4D97-AF65-F5344CB8AC3E}">
        <p14:creationId xmlns:p14="http://schemas.microsoft.com/office/powerpoint/2010/main" val="204627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D312-AE84-B940-B20B-6E88A038625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2765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19385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384270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54335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D312-AE84-B940-B20B-6E88A038625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588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393670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505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368347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389416252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96BE29-25D1-5B45-9E6A-A21CB63580FC}" type="datetimeFigureOut">
              <a:rPr lang="en-US" smtClean="0"/>
              <a:t>9/9/2022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BFD312-AE84-B940-B20B-6E88A0386251}" type="slidenum">
              <a:rPr lang="en-US" smtClean="0"/>
              <a:t>‹#›</a:t>
            </a:fld>
            <a:endParaRPr lang="en-US" dirty="0"/>
          </a:p>
        </p:txBody>
      </p:sp>
    </p:spTree>
    <p:extLst>
      <p:ext uri="{BB962C8B-B14F-4D97-AF65-F5344CB8AC3E}">
        <p14:creationId xmlns:p14="http://schemas.microsoft.com/office/powerpoint/2010/main" val="343509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96BE29-25D1-5B45-9E6A-A21CB63580FC}" type="datetimeFigureOut">
              <a:rPr lang="en-US" smtClean="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D312-AE84-B940-B20B-6E88A0386251}" type="slidenum">
              <a:rPr lang="en-US" smtClean="0"/>
              <a:t>‹#›</a:t>
            </a:fld>
            <a:endParaRPr lang="en-US" dirty="0"/>
          </a:p>
        </p:txBody>
      </p:sp>
    </p:spTree>
    <p:extLst>
      <p:ext uri="{BB962C8B-B14F-4D97-AF65-F5344CB8AC3E}">
        <p14:creationId xmlns:p14="http://schemas.microsoft.com/office/powerpoint/2010/main" val="411603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96BE29-25D1-5B45-9E6A-A21CB63580FC}" type="datetimeFigureOut">
              <a:rPr lang="en-US" smtClean="0"/>
              <a:t>9/9/2022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BFD312-AE84-B940-B20B-6E88A0386251}"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776852"/>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ateriality.sasb.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asb.org/company-use/sasb-report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newswire.com/news-releases/whirlpool-corporation-raises-the-bar-for-environmental-commitment-and-progress-in-2019-sustainability-report-301040688.html" TargetMode="External"/><Relationship Id="rId2" Type="http://schemas.openxmlformats.org/officeDocument/2006/relationships/hyperlink" Target="http://www.corporatereport.com/Whirlpool-Corporation-2019-Sustainability-Report.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ustainabledevelopment.un.org/content/documents/5987our-common-futur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n.org/sustainabledevelopment/sustainable-development-goal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E3EA8A-5B23-5844-B399-E0411C623F41}"/>
              </a:ext>
            </a:extLst>
          </p:cNvPr>
          <p:cNvSpPr>
            <a:spLocks noGrp="1"/>
          </p:cNvSpPr>
          <p:nvPr>
            <p:ph type="ctrTitle"/>
          </p:nvPr>
        </p:nvSpPr>
        <p:spPr>
          <a:xfrm>
            <a:off x="1079500" y="1208580"/>
            <a:ext cx="10033000" cy="2387600"/>
          </a:xfrm>
        </p:spPr>
        <p:txBody>
          <a:bodyPr>
            <a:noAutofit/>
          </a:bodyPr>
          <a:lstStyle/>
          <a:p>
            <a:pPr algn="ctr"/>
            <a:r>
              <a:rPr lang="en-US" sz="5400" dirty="0"/>
              <a:t>Who Uses Corporate Sustainability Reports?</a:t>
            </a:r>
            <a:endParaRPr lang="en-US" sz="4000" dirty="0"/>
          </a:p>
        </p:txBody>
      </p:sp>
      <p:sp>
        <p:nvSpPr>
          <p:cNvPr id="8" name="Subtitle 2">
            <a:extLst>
              <a:ext uri="{FF2B5EF4-FFF2-40B4-BE49-F238E27FC236}">
                <a16:creationId xmlns:a16="http://schemas.microsoft.com/office/drawing/2014/main" id="{D9010557-1821-4140-97F4-E0D1C6DBA471}"/>
              </a:ext>
            </a:extLst>
          </p:cNvPr>
          <p:cNvSpPr>
            <a:spLocks noGrp="1"/>
          </p:cNvSpPr>
          <p:nvPr>
            <p:ph type="subTitle" idx="1"/>
          </p:nvPr>
        </p:nvSpPr>
        <p:spPr>
          <a:xfrm>
            <a:off x="1100051" y="4455620"/>
            <a:ext cx="10058400" cy="1830880"/>
          </a:xfrm>
        </p:spPr>
        <p:txBody>
          <a:bodyPr>
            <a:normAutofit/>
          </a:bodyPr>
          <a:lstStyle/>
          <a:p>
            <a:r>
              <a:rPr lang="en-US" b="1" dirty="0">
                <a:solidFill>
                  <a:schemeClr val="tx1"/>
                </a:solidFill>
              </a:rPr>
              <a:t>SUZANNE BURZILLO, UNIVERSITY OF Southern CALIFORNIA</a:t>
            </a:r>
          </a:p>
          <a:p>
            <a:r>
              <a:rPr lang="en-US" b="1" dirty="0">
                <a:solidFill>
                  <a:schemeClr val="tx1"/>
                </a:solidFill>
              </a:rPr>
              <a:t>MATTHEW SHAFFER, UNIVERSITY OF Southern CALIFORNIA</a:t>
            </a:r>
          </a:p>
          <a:p>
            <a:r>
              <a:rPr lang="en-US" b="1" dirty="0">
                <a:solidFill>
                  <a:schemeClr val="tx1"/>
                </a:solidFill>
              </a:rPr>
              <a:t>Richard Sloan, UNIVERSITY OF Southern CALIFORNIA</a:t>
            </a:r>
          </a:p>
          <a:p>
            <a:endParaRPr lang="en-US" b="1" dirty="0">
              <a:solidFill>
                <a:schemeClr val="tx1"/>
              </a:solidFill>
            </a:endParaRP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7304" y="189675"/>
            <a:ext cx="2635836" cy="8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47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Main Purpose</a:t>
            </a:r>
          </a:p>
        </p:txBody>
      </p:sp>
      <p:sp>
        <p:nvSpPr>
          <p:cNvPr id="10" name="Content Placeholder 2">
            <a:extLst>
              <a:ext uri="{FF2B5EF4-FFF2-40B4-BE49-F238E27FC236}">
                <a16:creationId xmlns:a16="http://schemas.microsoft.com/office/drawing/2014/main" id="{BA361BFE-0CFD-B64C-8F1D-672BB5F61FF3}"/>
              </a:ext>
            </a:extLst>
          </p:cNvPr>
          <p:cNvSpPr>
            <a:spLocks noGrp="1"/>
          </p:cNvSpPr>
          <p:nvPr>
            <p:ph idx="1"/>
          </p:nvPr>
        </p:nvSpPr>
        <p:spPr>
          <a:xfrm>
            <a:off x="1097280" y="2018235"/>
            <a:ext cx="10154920" cy="4023360"/>
          </a:xfrm>
        </p:spPr>
        <p:txBody>
          <a:bodyPr>
            <a:normAutofit/>
          </a:bodyPr>
          <a:lstStyle/>
          <a:p>
            <a:pPr lvl="1"/>
            <a:r>
              <a:rPr lang="en-US" sz="3200" dirty="0"/>
              <a:t>To assess the financial information content of sustainability reports </a:t>
            </a:r>
            <a:r>
              <a:rPr lang="en-US" sz="3200" dirty="0" smtClean="0"/>
              <a:t>incorporating </a:t>
            </a:r>
            <a:r>
              <a:rPr lang="en-US" sz="3200" dirty="0"/>
              <a:t>SASB standards </a:t>
            </a:r>
            <a:r>
              <a:rPr lang="en-US" sz="3200" dirty="0" smtClean="0"/>
              <a:t>that are intended to </a:t>
            </a:r>
            <a:r>
              <a:rPr lang="en-US" sz="3200" dirty="0"/>
              <a:t>provide information that is ‘financially material’ and ‘decision useful’  to investors.</a:t>
            </a:r>
            <a:endParaRPr lang="en-US" dirty="0"/>
          </a:p>
          <a:p>
            <a:endParaRPr lang="en-US" dirty="0"/>
          </a:p>
          <a:p>
            <a:endParaRPr lang="en-US" dirty="0"/>
          </a:p>
        </p:txBody>
      </p:sp>
    </p:spTree>
    <p:extLst>
      <p:ext uri="{BB962C8B-B14F-4D97-AF65-F5344CB8AC3E}">
        <p14:creationId xmlns:p14="http://schemas.microsoft.com/office/powerpoint/2010/main" val="4126487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Prior </a:t>
            </a:r>
            <a:r>
              <a:rPr lang="en-US" dirty="0" smtClean="0"/>
              <a:t>Research</a:t>
            </a:r>
            <a:endParaRPr lang="en-US" dirty="0"/>
          </a:p>
        </p:txBody>
      </p:sp>
      <p:sp>
        <p:nvSpPr>
          <p:cNvPr id="10" name="Content Placeholder 2">
            <a:extLst>
              <a:ext uri="{FF2B5EF4-FFF2-40B4-BE49-F238E27FC236}">
                <a16:creationId xmlns:a16="http://schemas.microsoft.com/office/drawing/2014/main" id="{BA361BFE-0CFD-B64C-8F1D-672BB5F61FF3}"/>
              </a:ext>
            </a:extLst>
          </p:cNvPr>
          <p:cNvSpPr>
            <a:spLocks noGrp="1"/>
          </p:cNvSpPr>
          <p:nvPr>
            <p:ph idx="1"/>
          </p:nvPr>
        </p:nvSpPr>
        <p:spPr>
          <a:xfrm>
            <a:off x="1097280" y="2024292"/>
            <a:ext cx="10154920" cy="4023360"/>
          </a:xfrm>
        </p:spPr>
        <p:txBody>
          <a:bodyPr>
            <a:normAutofit/>
          </a:bodyPr>
          <a:lstStyle/>
          <a:p>
            <a:pPr lvl="2"/>
            <a:r>
              <a:rPr lang="en-US" sz="2800" dirty="0"/>
              <a:t>Prior </a:t>
            </a:r>
            <a:r>
              <a:rPr lang="en-US" sz="2800" dirty="0" smtClean="0"/>
              <a:t>‘value relevance’ </a:t>
            </a:r>
            <a:r>
              <a:rPr lang="en-US" sz="2800" dirty="0"/>
              <a:t>research </a:t>
            </a:r>
            <a:r>
              <a:rPr lang="en-US" sz="2800" dirty="0" smtClean="0"/>
              <a:t>finds an association between stock prices and information conforming with SASB standards</a:t>
            </a:r>
            <a:endParaRPr lang="en-US" sz="2800" dirty="0"/>
          </a:p>
          <a:p>
            <a:pPr lvl="3"/>
            <a:r>
              <a:rPr lang="en-US" sz="2600" dirty="0"/>
              <a:t>Khan et al. (2016), Spandel et al. (2020), Madison and Schiehll (2021) and Serafeim and Yoon find that the </a:t>
            </a:r>
            <a:r>
              <a:rPr lang="en-US" sz="2600" dirty="0">
                <a:hlinkClick r:id="rId2"/>
              </a:rPr>
              <a:t>SASB’s financial materiality mapping </a:t>
            </a:r>
            <a:r>
              <a:rPr lang="en-US" sz="2600" dirty="0" smtClean="0"/>
              <a:t>is associated with improved assessments </a:t>
            </a:r>
            <a:r>
              <a:rPr lang="en-US" sz="2600" dirty="0"/>
              <a:t>of sustainability performance.</a:t>
            </a:r>
          </a:p>
          <a:p>
            <a:pPr lvl="3"/>
            <a:r>
              <a:rPr lang="en-US" sz="2600" dirty="0"/>
              <a:t>Grewal et al. (2021) and Schiehll and Kolahgar (2021) find that </a:t>
            </a:r>
            <a:r>
              <a:rPr lang="en-US" sz="2600" dirty="0" smtClean="0"/>
              <a:t>disclosure </a:t>
            </a:r>
            <a:r>
              <a:rPr lang="en-US" sz="2600" dirty="0"/>
              <a:t>of SASB-classified financially material sustainability metrics is associated with increased stock price informativeness.</a:t>
            </a:r>
          </a:p>
          <a:p>
            <a:pPr lvl="3"/>
            <a:endParaRPr lang="en-US" sz="2400" dirty="0"/>
          </a:p>
          <a:p>
            <a:pPr lvl="2"/>
            <a:endParaRPr lang="en-US" sz="2400"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597984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Hypotheses</a:t>
            </a:r>
          </a:p>
        </p:txBody>
      </p:sp>
      <p:sp>
        <p:nvSpPr>
          <p:cNvPr id="10" name="Content Placeholder 2">
            <a:extLst>
              <a:ext uri="{FF2B5EF4-FFF2-40B4-BE49-F238E27FC236}">
                <a16:creationId xmlns:a16="http://schemas.microsoft.com/office/drawing/2014/main" id="{BA361BFE-0CFD-B64C-8F1D-672BB5F61FF3}"/>
              </a:ext>
            </a:extLst>
          </p:cNvPr>
          <p:cNvSpPr>
            <a:spLocks noGrp="1"/>
          </p:cNvSpPr>
          <p:nvPr>
            <p:ph idx="1"/>
          </p:nvPr>
        </p:nvSpPr>
        <p:spPr>
          <a:xfrm>
            <a:off x="1097280" y="2024292"/>
            <a:ext cx="10154920" cy="4268932"/>
          </a:xfrm>
        </p:spPr>
        <p:txBody>
          <a:bodyPr>
            <a:normAutofit fontScale="55000" lnSpcReduction="20000"/>
          </a:bodyPr>
          <a:lstStyle/>
          <a:p>
            <a:pPr lvl="2"/>
            <a:r>
              <a:rPr lang="en-US" sz="3800" dirty="0"/>
              <a:t>We assess the information content of sustainability reports using the standard procedure for assessing the information content of financial reports pioneered by Beaver (1968).</a:t>
            </a:r>
          </a:p>
          <a:p>
            <a:pPr lvl="2"/>
            <a:endParaRPr lang="en-US" sz="4500" dirty="0"/>
          </a:p>
          <a:p>
            <a:pPr lvl="2"/>
            <a:r>
              <a:rPr lang="en-US" sz="3200" b="1" dirty="0"/>
              <a:t>Prediction 1:</a:t>
            </a:r>
            <a:r>
              <a:rPr lang="en-US" sz="3200" dirty="0"/>
              <a:t> The announcement of a corporate sustainability report containing SASB metrics is associated with a significant stock price reaction.</a:t>
            </a:r>
          </a:p>
          <a:p>
            <a:pPr lvl="2"/>
            <a:endParaRPr lang="en-US" sz="3200" dirty="0"/>
          </a:p>
          <a:p>
            <a:pPr lvl="2"/>
            <a:r>
              <a:rPr lang="en-US" sz="3200" b="1" dirty="0"/>
              <a:t>Prediction 2:</a:t>
            </a:r>
            <a:r>
              <a:rPr lang="en-US" sz="3200" dirty="0"/>
              <a:t> The announcement of a corporate sustainability report containing SASB metrics is associated with abnormally high trading volume.</a:t>
            </a:r>
          </a:p>
          <a:p>
            <a:pPr lvl="2"/>
            <a:endParaRPr lang="en-US" sz="3200" dirty="0"/>
          </a:p>
          <a:p>
            <a:pPr lvl="2"/>
            <a:r>
              <a:rPr lang="en-US" sz="3200" b="1" dirty="0"/>
              <a:t>Prediction 3:</a:t>
            </a:r>
            <a:r>
              <a:rPr lang="en-US" sz="3200" dirty="0"/>
              <a:t> When compared to quarterly earnings reports, the announcement of corporate sustainability reports containing SASB metrics is associated with a relatively smaller stock price </a:t>
            </a:r>
            <a:r>
              <a:rPr lang="en-US" sz="3200" dirty="0" smtClean="0"/>
              <a:t>reaction.</a:t>
            </a:r>
            <a:endParaRPr lang="en-US" sz="3200" dirty="0"/>
          </a:p>
          <a:p>
            <a:pPr lvl="2"/>
            <a:endParaRPr lang="en-US" sz="3200" dirty="0"/>
          </a:p>
          <a:p>
            <a:pPr lvl="2"/>
            <a:r>
              <a:rPr lang="en-US" sz="3200" b="1" dirty="0"/>
              <a:t>Prediction 4:</a:t>
            </a:r>
            <a:r>
              <a:rPr lang="en-US" sz="3200" dirty="0"/>
              <a:t> When compared to quarterly earnings reports, the announcement of corporate sustainability reports containing SASB metrics is associated with relatively lower abnormal trading volume.</a:t>
            </a:r>
          </a:p>
          <a:p>
            <a:pPr lvl="2"/>
            <a:endParaRPr lang="en-US" sz="2400"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35580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Source</a:t>
            </a:r>
          </a:p>
        </p:txBody>
      </p:sp>
      <p:sp>
        <p:nvSpPr>
          <p:cNvPr id="4" name="Content Placeholder 2">
            <a:extLst>
              <a:ext uri="{FF2B5EF4-FFF2-40B4-BE49-F238E27FC236}">
                <a16:creationId xmlns:a16="http://schemas.microsoft.com/office/drawing/2014/main" id="{005DB997-98FB-0D48-9CF4-8D5E8E226EC8}"/>
              </a:ext>
            </a:extLst>
          </p:cNvPr>
          <p:cNvSpPr>
            <a:spLocks noGrp="1"/>
          </p:cNvSpPr>
          <p:nvPr>
            <p:ph idx="1"/>
          </p:nvPr>
        </p:nvSpPr>
        <p:spPr>
          <a:xfrm>
            <a:off x="1097280" y="2024292"/>
            <a:ext cx="10154920" cy="4023360"/>
          </a:xfrm>
        </p:spPr>
        <p:txBody>
          <a:bodyPr>
            <a:normAutofit/>
          </a:bodyPr>
          <a:lstStyle/>
          <a:p>
            <a:pPr lvl="2"/>
            <a:r>
              <a:rPr lang="en-US" sz="2800" dirty="0"/>
              <a:t>Recent surveys indicate that around 90% of large US corporations report on sustainability</a:t>
            </a:r>
          </a:p>
          <a:p>
            <a:pPr lvl="2"/>
            <a:r>
              <a:rPr lang="en-US" sz="2800" dirty="0"/>
              <a:t>Since the SEC does not mandate information on sustainability, most </a:t>
            </a:r>
            <a:r>
              <a:rPr lang="en-US" sz="2800" dirty="0" smtClean="0"/>
              <a:t>U.S. </a:t>
            </a:r>
            <a:r>
              <a:rPr lang="en-US" sz="2800" dirty="0"/>
              <a:t>companies issue separate sustainability reports</a:t>
            </a:r>
          </a:p>
          <a:p>
            <a:pPr lvl="2"/>
            <a:r>
              <a:rPr lang="en-US" sz="2800" dirty="0"/>
              <a:t>In order to isolate reports containing potentially financially material and decision useful information, we focus on reports </a:t>
            </a:r>
            <a:r>
              <a:rPr lang="en-US" sz="2800" dirty="0" smtClean="0"/>
              <a:t>incorporating </a:t>
            </a:r>
            <a:r>
              <a:rPr lang="en-US" sz="2800" dirty="0"/>
              <a:t>SASB standards, as identified on the </a:t>
            </a:r>
            <a:r>
              <a:rPr lang="en-US" sz="2800" dirty="0">
                <a:hlinkClick r:id="rId2"/>
              </a:rPr>
              <a:t>SASB website</a:t>
            </a:r>
            <a:r>
              <a:rPr lang="en-US" sz="2800" dirty="0"/>
              <a:t>.</a:t>
            </a:r>
          </a:p>
          <a:p>
            <a:pPr lvl="2"/>
            <a:r>
              <a:rPr lang="en-US" sz="2800" dirty="0"/>
              <a:t>Start with all reports listed on website as of 9/2/2021</a:t>
            </a:r>
          </a:p>
          <a:p>
            <a:pPr lvl="2"/>
            <a:endParaRPr lang="en-US" sz="2400"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4919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Selection</a:t>
            </a:r>
          </a:p>
        </p:txBody>
      </p:sp>
      <p:sp>
        <p:nvSpPr>
          <p:cNvPr id="4" name="Content Placeholder 2">
            <a:extLst>
              <a:ext uri="{FF2B5EF4-FFF2-40B4-BE49-F238E27FC236}">
                <a16:creationId xmlns:a16="http://schemas.microsoft.com/office/drawing/2014/main" id="{005DB997-98FB-0D48-9CF4-8D5E8E226EC8}"/>
              </a:ext>
            </a:extLst>
          </p:cNvPr>
          <p:cNvSpPr>
            <a:spLocks noGrp="1"/>
          </p:cNvSpPr>
          <p:nvPr>
            <p:ph idx="1"/>
          </p:nvPr>
        </p:nvSpPr>
        <p:spPr>
          <a:xfrm>
            <a:off x="1097280" y="2024292"/>
            <a:ext cx="10154920" cy="4023360"/>
          </a:xfrm>
        </p:spPr>
        <p:txBody>
          <a:bodyPr>
            <a:normAutofit/>
          </a:bodyPr>
          <a:lstStyle/>
          <a:p>
            <a:pPr lvl="2"/>
            <a:r>
              <a:rPr lang="en-US" sz="2400" dirty="0"/>
              <a:t>We further require that each sustainability report is accompanied by a dated public announcement that is issued concurrently with the report (i.e., isolate initial announcement of SASB metrics)</a:t>
            </a:r>
          </a:p>
          <a:p>
            <a:pPr lvl="2"/>
            <a:r>
              <a:rPr lang="en-US" sz="2400" dirty="0"/>
              <a:t>We eliminate any reports that also incorporate the release of traditional financial statement information (e.g., Form 10-K)</a:t>
            </a:r>
          </a:p>
          <a:p>
            <a:pPr lvl="2"/>
            <a:r>
              <a:rPr lang="en-US" sz="2400" dirty="0"/>
              <a:t>We search the company’s website and the EDGAR database and eliminate any companies announcing earnings or releasing Forms 10-Q or 10-K in the 5-day window centered on the sustainability report press release date</a:t>
            </a:r>
          </a:p>
          <a:p>
            <a:pPr lvl="2"/>
            <a:r>
              <a:rPr lang="en-US" sz="2400" dirty="0"/>
              <a:t>Eliminate companies without the required stock market data and earnings announcement dates</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8652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Whirlpool</a:t>
            </a:r>
          </a:p>
        </p:txBody>
      </p:sp>
      <p:sp>
        <p:nvSpPr>
          <p:cNvPr id="4" name="Content Placeholder 2">
            <a:extLst>
              <a:ext uri="{FF2B5EF4-FFF2-40B4-BE49-F238E27FC236}">
                <a16:creationId xmlns:a16="http://schemas.microsoft.com/office/drawing/2014/main" id="{005DB997-98FB-0D48-9CF4-8D5E8E226EC8}"/>
              </a:ext>
            </a:extLst>
          </p:cNvPr>
          <p:cNvSpPr>
            <a:spLocks noGrp="1"/>
          </p:cNvSpPr>
          <p:nvPr>
            <p:ph idx="1"/>
          </p:nvPr>
        </p:nvSpPr>
        <p:spPr>
          <a:xfrm>
            <a:off x="1097279" y="3724977"/>
            <a:ext cx="10154920" cy="1395664"/>
          </a:xfrm>
        </p:spPr>
        <p:txBody>
          <a:bodyPr>
            <a:normAutofit fontScale="92500"/>
          </a:bodyPr>
          <a:lstStyle/>
          <a:p>
            <a:pPr lvl="2"/>
            <a:r>
              <a:rPr lang="en-US" sz="2400" dirty="0"/>
              <a:t>Clicking on </a:t>
            </a:r>
            <a:r>
              <a:rPr lang="en-US" sz="2400" dirty="0">
                <a:hlinkClick r:id="rId2"/>
              </a:rPr>
              <a:t>Whirlpool Corp</a:t>
            </a:r>
            <a:r>
              <a:rPr lang="en-US" sz="2400" dirty="0"/>
              <a:t> links to report</a:t>
            </a:r>
          </a:p>
          <a:p>
            <a:pPr marL="384048" lvl="2" indent="0">
              <a:buNone/>
            </a:pPr>
            <a:endParaRPr lang="en-US" sz="2400" dirty="0"/>
          </a:p>
          <a:p>
            <a:pPr lvl="2"/>
            <a:r>
              <a:rPr lang="en-US" sz="2400" dirty="0"/>
              <a:t>We search for an accompanying press release, which in this case can be found </a:t>
            </a:r>
            <a:r>
              <a:rPr lang="en-US" sz="2400" dirty="0">
                <a:hlinkClick r:id="rId3"/>
              </a:rPr>
              <a:t>here</a:t>
            </a:r>
            <a:r>
              <a:rPr lang="en-US" sz="2400" dirty="0"/>
              <a:t> </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pic>
        <p:nvPicPr>
          <p:cNvPr id="3" name="Picture 2">
            <a:extLst>
              <a:ext uri="{FF2B5EF4-FFF2-40B4-BE49-F238E27FC236}">
                <a16:creationId xmlns:a16="http://schemas.microsoft.com/office/drawing/2014/main" id="{13BF160D-24DA-EBF9-45D5-A7A5877164BD}"/>
              </a:ext>
            </a:extLst>
          </p:cNvPr>
          <p:cNvPicPr>
            <a:picLocks noChangeAspect="1"/>
          </p:cNvPicPr>
          <p:nvPr/>
        </p:nvPicPr>
        <p:blipFill>
          <a:blip r:embed="rId4"/>
          <a:stretch>
            <a:fillRect/>
          </a:stretch>
        </p:blipFill>
        <p:spPr>
          <a:xfrm>
            <a:off x="1037372" y="2648337"/>
            <a:ext cx="10118308" cy="715603"/>
          </a:xfrm>
          <a:prstGeom prst="rect">
            <a:avLst/>
          </a:prstGeom>
        </p:spPr>
      </p:pic>
      <p:pic>
        <p:nvPicPr>
          <p:cNvPr id="6" name="Picture 5">
            <a:extLst>
              <a:ext uri="{FF2B5EF4-FFF2-40B4-BE49-F238E27FC236}">
                <a16:creationId xmlns:a16="http://schemas.microsoft.com/office/drawing/2014/main" id="{7D37A30E-23AB-6DF3-DA44-3FE0CAB527FA}"/>
              </a:ext>
            </a:extLst>
          </p:cNvPr>
          <p:cNvPicPr>
            <a:picLocks noChangeAspect="1"/>
          </p:cNvPicPr>
          <p:nvPr/>
        </p:nvPicPr>
        <p:blipFill>
          <a:blip r:embed="rId5"/>
          <a:stretch>
            <a:fillRect/>
          </a:stretch>
        </p:blipFill>
        <p:spPr>
          <a:xfrm>
            <a:off x="1097279" y="1888704"/>
            <a:ext cx="10058400" cy="655081"/>
          </a:xfrm>
          <a:prstGeom prst="rect">
            <a:avLst/>
          </a:prstGeom>
        </p:spPr>
      </p:pic>
    </p:spTree>
    <p:extLst>
      <p:ext uri="{BB962C8B-B14F-4D97-AF65-F5344CB8AC3E}">
        <p14:creationId xmlns:p14="http://schemas.microsoft.com/office/powerpoint/2010/main" val="292725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58" y="286603"/>
            <a:ext cx="10282089" cy="1450757"/>
          </a:xfrm>
        </p:spPr>
        <p:txBody>
          <a:bodyPr/>
          <a:lstStyle/>
          <a:p>
            <a:r>
              <a:rPr lang="en-US" dirty="0"/>
              <a:t>Sample Construction</a:t>
            </a:r>
          </a:p>
        </p:txBody>
      </p:sp>
      <p:pic>
        <p:nvPicPr>
          <p:cNvPr id="4" name="Picture 3">
            <a:extLst>
              <a:ext uri="{FF2B5EF4-FFF2-40B4-BE49-F238E27FC236}">
                <a16:creationId xmlns:a16="http://schemas.microsoft.com/office/drawing/2014/main" id="{2F16146C-2347-BA6D-1447-0A8EE753EFC5}"/>
              </a:ext>
            </a:extLst>
          </p:cNvPr>
          <p:cNvPicPr>
            <a:picLocks noChangeAspect="1"/>
          </p:cNvPicPr>
          <p:nvPr/>
        </p:nvPicPr>
        <p:blipFill>
          <a:blip r:embed="rId2"/>
          <a:stretch>
            <a:fillRect/>
          </a:stretch>
        </p:blipFill>
        <p:spPr>
          <a:xfrm>
            <a:off x="280791" y="2245098"/>
            <a:ext cx="11630417" cy="3698502"/>
          </a:xfrm>
          <a:prstGeom prst="rect">
            <a:avLst/>
          </a:prstGeom>
        </p:spPr>
      </p:pic>
    </p:spTree>
    <p:extLst>
      <p:ext uri="{BB962C8B-B14F-4D97-AF65-F5344CB8AC3E}">
        <p14:creationId xmlns:p14="http://schemas.microsoft.com/office/powerpoint/2010/main" val="708433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7" y="286603"/>
            <a:ext cx="10089917" cy="1450757"/>
          </a:xfrm>
        </p:spPr>
        <p:txBody>
          <a:bodyPr/>
          <a:lstStyle/>
          <a:p>
            <a:r>
              <a:rPr lang="en-US" dirty="0"/>
              <a:t>Report Announcement Sources</a:t>
            </a:r>
          </a:p>
        </p:txBody>
      </p:sp>
      <p:pic>
        <p:nvPicPr>
          <p:cNvPr id="4" name="Picture 3">
            <a:extLst>
              <a:ext uri="{FF2B5EF4-FFF2-40B4-BE49-F238E27FC236}">
                <a16:creationId xmlns:a16="http://schemas.microsoft.com/office/drawing/2014/main" id="{B77C3A1F-D46D-2EB9-EDF9-022368F38A21}"/>
              </a:ext>
            </a:extLst>
          </p:cNvPr>
          <p:cNvPicPr>
            <a:picLocks noChangeAspect="1"/>
          </p:cNvPicPr>
          <p:nvPr/>
        </p:nvPicPr>
        <p:blipFill>
          <a:blip r:embed="rId2"/>
          <a:stretch>
            <a:fillRect/>
          </a:stretch>
        </p:blipFill>
        <p:spPr>
          <a:xfrm>
            <a:off x="1051042" y="1865208"/>
            <a:ext cx="10089916" cy="4204132"/>
          </a:xfrm>
          <a:prstGeom prst="rect">
            <a:avLst/>
          </a:prstGeom>
        </p:spPr>
      </p:pic>
    </p:spTree>
    <p:extLst>
      <p:ext uri="{BB962C8B-B14F-4D97-AF65-F5344CB8AC3E}">
        <p14:creationId xmlns:p14="http://schemas.microsoft.com/office/powerpoint/2010/main" val="1960754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7" y="286603"/>
            <a:ext cx="10089917" cy="1450757"/>
          </a:xfrm>
        </p:spPr>
        <p:txBody>
          <a:bodyPr/>
          <a:lstStyle/>
          <a:p>
            <a:r>
              <a:rPr lang="en-US" dirty="0"/>
              <a:t>Sample Financial Characteristics</a:t>
            </a:r>
          </a:p>
        </p:txBody>
      </p:sp>
      <p:pic>
        <p:nvPicPr>
          <p:cNvPr id="3" name="Picture 2">
            <a:extLst>
              <a:ext uri="{FF2B5EF4-FFF2-40B4-BE49-F238E27FC236}">
                <a16:creationId xmlns:a16="http://schemas.microsoft.com/office/drawing/2014/main" id="{47D63DB7-5231-1676-DF3B-EE325871A74E}"/>
              </a:ext>
            </a:extLst>
          </p:cNvPr>
          <p:cNvPicPr>
            <a:picLocks noChangeAspect="1"/>
          </p:cNvPicPr>
          <p:nvPr/>
        </p:nvPicPr>
        <p:blipFill>
          <a:blip r:embed="rId2"/>
          <a:stretch>
            <a:fillRect/>
          </a:stretch>
        </p:blipFill>
        <p:spPr>
          <a:xfrm>
            <a:off x="3089825" y="1872827"/>
            <a:ext cx="6172200" cy="4457700"/>
          </a:xfrm>
          <a:prstGeom prst="rect">
            <a:avLst/>
          </a:prstGeom>
        </p:spPr>
      </p:pic>
    </p:spTree>
    <p:extLst>
      <p:ext uri="{BB962C8B-B14F-4D97-AF65-F5344CB8AC3E}">
        <p14:creationId xmlns:p14="http://schemas.microsoft.com/office/powerpoint/2010/main" val="3153636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7" y="286603"/>
            <a:ext cx="10089917" cy="1450757"/>
          </a:xfrm>
        </p:spPr>
        <p:txBody>
          <a:bodyPr/>
          <a:lstStyle/>
          <a:p>
            <a:r>
              <a:rPr lang="en-US" dirty="0"/>
              <a:t>Tests of Predictions</a:t>
            </a:r>
          </a:p>
        </p:txBody>
      </p:sp>
      <p:pic>
        <p:nvPicPr>
          <p:cNvPr id="4" name="Picture 3">
            <a:extLst>
              <a:ext uri="{FF2B5EF4-FFF2-40B4-BE49-F238E27FC236}">
                <a16:creationId xmlns:a16="http://schemas.microsoft.com/office/drawing/2014/main" id="{C88C2934-9C33-0E92-F46A-FAB902BFD26B}"/>
              </a:ext>
            </a:extLst>
          </p:cNvPr>
          <p:cNvPicPr>
            <a:picLocks noChangeAspect="1"/>
          </p:cNvPicPr>
          <p:nvPr/>
        </p:nvPicPr>
        <p:blipFill>
          <a:blip r:embed="rId2"/>
          <a:stretch>
            <a:fillRect/>
          </a:stretch>
        </p:blipFill>
        <p:spPr>
          <a:xfrm>
            <a:off x="2289725" y="1915244"/>
            <a:ext cx="7772400" cy="4382177"/>
          </a:xfrm>
          <a:prstGeom prst="rect">
            <a:avLst/>
          </a:prstGeom>
        </p:spPr>
      </p:pic>
    </p:spTree>
    <p:extLst>
      <p:ext uri="{BB962C8B-B14F-4D97-AF65-F5344CB8AC3E}">
        <p14:creationId xmlns:p14="http://schemas.microsoft.com/office/powerpoint/2010/main" val="2834425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8ED256E-E555-4D4B-BF13-8655DFE7D919}"/>
              </a:ext>
            </a:extLst>
          </p:cNvPr>
          <p:cNvSpPr>
            <a:spLocks noGrp="1" noChangeArrowheads="1"/>
          </p:cNvSpPr>
          <p:nvPr>
            <p:ph type="title"/>
          </p:nvPr>
        </p:nvSpPr>
        <p:spPr/>
        <p:txBody>
          <a:bodyPr/>
          <a:lstStyle/>
          <a:p>
            <a:r>
              <a:rPr lang="en-US" altLang="en-US" dirty="0"/>
              <a:t>Defining Sustainable Development</a:t>
            </a:r>
          </a:p>
        </p:txBody>
      </p:sp>
      <p:sp>
        <p:nvSpPr>
          <p:cNvPr id="3" name="Content Placeholder 2">
            <a:extLst>
              <a:ext uri="{FF2B5EF4-FFF2-40B4-BE49-F238E27FC236}">
                <a16:creationId xmlns:a16="http://schemas.microsoft.com/office/drawing/2014/main" id="{05BD3E5A-1CFE-864C-B20C-4D7B0CB9064E}"/>
              </a:ext>
            </a:extLst>
          </p:cNvPr>
          <p:cNvSpPr>
            <a:spLocks noGrp="1"/>
          </p:cNvSpPr>
          <p:nvPr>
            <p:ph idx="1"/>
          </p:nvPr>
        </p:nvSpPr>
        <p:spPr/>
        <p:txBody>
          <a:bodyPr/>
          <a:lstStyle/>
          <a:p>
            <a:pPr marL="0" indent="0" algn="ctr">
              <a:buNone/>
              <a:defRPr/>
            </a:pPr>
            <a:endParaRPr lang="en-US" sz="2700" dirty="0"/>
          </a:p>
          <a:p>
            <a:pPr marL="0" indent="0">
              <a:buNone/>
              <a:defRPr/>
            </a:pPr>
            <a:r>
              <a:rPr lang="en-US" sz="2700" dirty="0"/>
              <a:t>‘Development which meets the needs of the present without compromising the ability of future generations to meet their own needs.’</a:t>
            </a:r>
          </a:p>
          <a:p>
            <a:pPr marL="0" indent="0">
              <a:buNone/>
              <a:defRPr/>
            </a:pPr>
            <a:endParaRPr lang="en-US" sz="2400" dirty="0"/>
          </a:p>
          <a:p>
            <a:pPr marL="0" indent="0">
              <a:buNone/>
              <a:defRPr/>
            </a:pPr>
            <a:r>
              <a:rPr lang="en-US" sz="2400" dirty="0"/>
              <a:t>[</a:t>
            </a:r>
            <a:r>
              <a:rPr lang="en-US" sz="2400" dirty="0">
                <a:hlinkClick r:id="rId2"/>
              </a:rPr>
              <a:t>World Commission on Sustainable Development, 1987</a:t>
            </a:r>
            <a:r>
              <a:rPr lang="en-US" sz="2400" dirty="0"/>
              <a:t>]</a:t>
            </a: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7" y="286603"/>
            <a:ext cx="10089917" cy="1450757"/>
          </a:xfrm>
        </p:spPr>
        <p:txBody>
          <a:bodyPr/>
          <a:lstStyle/>
          <a:p>
            <a:r>
              <a:rPr lang="en-US" dirty="0"/>
              <a:t>Analysis of Potential Determinants</a:t>
            </a:r>
          </a:p>
        </p:txBody>
      </p:sp>
      <p:pic>
        <p:nvPicPr>
          <p:cNvPr id="6" name="Picture 5"/>
          <p:cNvPicPr>
            <a:picLocks noChangeAspect="1"/>
          </p:cNvPicPr>
          <p:nvPr/>
        </p:nvPicPr>
        <p:blipFill>
          <a:blip r:embed="rId2"/>
          <a:stretch>
            <a:fillRect/>
          </a:stretch>
        </p:blipFill>
        <p:spPr>
          <a:xfrm>
            <a:off x="1636745" y="2029701"/>
            <a:ext cx="9078360" cy="3713874"/>
          </a:xfrm>
          <a:prstGeom prst="rect">
            <a:avLst/>
          </a:prstGeom>
        </p:spPr>
      </p:pic>
    </p:spTree>
    <p:extLst>
      <p:ext uri="{BB962C8B-B14F-4D97-AF65-F5344CB8AC3E}">
        <p14:creationId xmlns:p14="http://schemas.microsoft.com/office/powerpoint/2010/main" val="4287510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Explanations</a:t>
            </a:r>
          </a:p>
        </p:txBody>
      </p:sp>
      <p:sp>
        <p:nvSpPr>
          <p:cNvPr id="4" name="Content Placeholder 2">
            <a:extLst>
              <a:ext uri="{FF2B5EF4-FFF2-40B4-BE49-F238E27FC236}">
                <a16:creationId xmlns:a16="http://schemas.microsoft.com/office/drawing/2014/main" id="{005DB997-98FB-0D48-9CF4-8D5E8E226EC8}"/>
              </a:ext>
            </a:extLst>
          </p:cNvPr>
          <p:cNvSpPr>
            <a:spLocks noGrp="1"/>
          </p:cNvSpPr>
          <p:nvPr>
            <p:ph idx="1"/>
          </p:nvPr>
        </p:nvSpPr>
        <p:spPr>
          <a:xfrm>
            <a:off x="1097280" y="2024292"/>
            <a:ext cx="10154920" cy="4023360"/>
          </a:xfrm>
        </p:spPr>
        <p:txBody>
          <a:bodyPr>
            <a:normAutofit/>
          </a:bodyPr>
          <a:lstStyle/>
          <a:p>
            <a:pPr lvl="2"/>
            <a:r>
              <a:rPr lang="en-US" sz="3200" dirty="0"/>
              <a:t>SASB metrics previously announced</a:t>
            </a:r>
          </a:p>
          <a:p>
            <a:pPr lvl="2"/>
            <a:r>
              <a:rPr lang="en-US" sz="3200" dirty="0"/>
              <a:t>Delayed price response</a:t>
            </a:r>
          </a:p>
          <a:p>
            <a:pPr lvl="2"/>
            <a:r>
              <a:rPr lang="en-US" sz="3200" dirty="0"/>
              <a:t>Metrics are typically financially immaterial</a:t>
            </a:r>
          </a:p>
          <a:p>
            <a:pPr lvl="2"/>
            <a:r>
              <a:rPr lang="en-US" sz="3200" dirty="0"/>
              <a:t>Financially material information is preempted in traditional financial reports</a:t>
            </a:r>
          </a:p>
          <a:p>
            <a:pPr lvl="2"/>
            <a:r>
              <a:rPr lang="en-US" sz="3200" dirty="0"/>
              <a:t>Primary purpose is to report material impacts on environment and society irrespective of financial materiality to the firm</a:t>
            </a:r>
          </a:p>
          <a:p>
            <a:pPr lvl="2"/>
            <a:endParaRPr lang="en-US" sz="3200" dirty="0"/>
          </a:p>
          <a:p>
            <a:pPr lvl="1"/>
            <a:endParaRPr lang="en-US" sz="2400" dirty="0"/>
          </a:p>
          <a:p>
            <a:pPr lvl="1"/>
            <a:endParaRPr lang="en-US" sz="2400" dirty="0"/>
          </a:p>
          <a:p>
            <a:pPr lvl="1"/>
            <a:endParaRPr lang="en-US" sz="2400" dirty="0"/>
          </a:p>
          <a:p>
            <a:pPr lvl="1"/>
            <a:endParaRPr lang="en-US" sz="2400" dirty="0"/>
          </a:p>
          <a:p>
            <a:pPr lvl="1"/>
            <a:endParaRPr lang="en-US" sz="2400" dirty="0"/>
          </a:p>
          <a:p>
            <a:endParaRPr lang="en-US" sz="2800" dirty="0"/>
          </a:p>
          <a:p>
            <a:endParaRPr lang="en-US" dirty="0"/>
          </a:p>
        </p:txBody>
      </p:sp>
    </p:spTree>
    <p:extLst>
      <p:ext uri="{BB962C8B-B14F-4D97-AF65-F5344CB8AC3E}">
        <p14:creationId xmlns:p14="http://schemas.microsoft.com/office/powerpoint/2010/main" val="39228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Price Response</a:t>
            </a:r>
          </a:p>
        </p:txBody>
      </p:sp>
      <p:pic>
        <p:nvPicPr>
          <p:cNvPr id="3" name="Picture 2">
            <a:extLst>
              <a:ext uri="{FF2B5EF4-FFF2-40B4-BE49-F238E27FC236}">
                <a16:creationId xmlns:a16="http://schemas.microsoft.com/office/drawing/2014/main" id="{42227723-D69A-E5FB-05BD-9AF7F6304DB0}"/>
              </a:ext>
            </a:extLst>
          </p:cNvPr>
          <p:cNvPicPr>
            <a:picLocks noChangeAspect="1"/>
          </p:cNvPicPr>
          <p:nvPr/>
        </p:nvPicPr>
        <p:blipFill>
          <a:blip r:embed="rId2"/>
          <a:stretch>
            <a:fillRect/>
          </a:stretch>
        </p:blipFill>
        <p:spPr>
          <a:xfrm>
            <a:off x="3035300" y="1862324"/>
            <a:ext cx="6121400" cy="4476052"/>
          </a:xfrm>
          <a:prstGeom prst="rect">
            <a:avLst/>
          </a:prstGeom>
        </p:spPr>
      </p:pic>
    </p:spTree>
    <p:extLst>
      <p:ext uri="{BB962C8B-B14F-4D97-AF65-F5344CB8AC3E}">
        <p14:creationId xmlns:p14="http://schemas.microsoft.com/office/powerpoint/2010/main" val="1865934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Materiality of SASB Metrics</a:t>
            </a:r>
          </a:p>
        </p:txBody>
      </p:sp>
      <p:graphicFrame>
        <p:nvGraphicFramePr>
          <p:cNvPr id="3" name="Table 2"/>
          <p:cNvGraphicFramePr>
            <a:graphicFrameLocks noGrp="1"/>
          </p:cNvGraphicFramePr>
          <p:nvPr/>
        </p:nvGraphicFramePr>
        <p:xfrm>
          <a:off x="3668713" y="3736975"/>
          <a:ext cx="4064000" cy="2095500"/>
        </p:xfrm>
        <a:graphic>
          <a:graphicData uri="http://schemas.openxmlformats.org/drawingml/2006/table">
            <a:tbl>
              <a:tblPr/>
              <a:tblGrid>
                <a:gridCol w="3454400">
                  <a:extLst>
                    <a:ext uri="{9D8B030D-6E8A-4147-A177-3AD203B41FA5}">
                      <a16:colId xmlns:a16="http://schemas.microsoft.com/office/drawing/2014/main" val="2530986880"/>
                    </a:ext>
                  </a:extLst>
                </a:gridCol>
                <a:gridCol w="609600">
                  <a:extLst>
                    <a:ext uri="{9D8B030D-6E8A-4147-A177-3AD203B41FA5}">
                      <a16:colId xmlns:a16="http://schemas.microsoft.com/office/drawing/2014/main" val="816494636"/>
                    </a:ext>
                  </a:extLst>
                </a:gridCol>
              </a:tblGrid>
              <a:tr h="190500">
                <a:tc>
                  <a:txBody>
                    <a:bodyPr/>
                    <a:lstStyle/>
                    <a:p>
                      <a:pPr algn="l" fontAlgn="b"/>
                      <a:r>
                        <a:rPr lang="en-US" sz="1100" b="1" i="0" u="none" strike="noStrike" dirty="0">
                          <a:solidFill>
                            <a:srgbClr val="000000"/>
                          </a:solidFill>
                          <a:effectLst/>
                          <a:latin typeface="Calibri" panose="020F0502020204030204" pitchFamily="34" charset="0"/>
                        </a:rPr>
                        <a:t>First 50 Characters</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24971042"/>
                  </a:ext>
                </a:extLst>
              </a:tr>
              <a:tr h="190500">
                <a:tc>
                  <a:txBody>
                    <a:bodyPr/>
                    <a:lstStyle/>
                    <a:p>
                      <a:pPr algn="l" fontAlgn="b"/>
                      <a:r>
                        <a:rPr lang="en-US" sz="1100" b="0" i="0" u="none" strike="noStrike" dirty="0">
                          <a:solidFill>
                            <a:srgbClr val="000000"/>
                          </a:solidFill>
                          <a:effectLst/>
                          <a:latin typeface="Calibri" panose="020F0502020204030204" pitchFamily="34" charset="0"/>
                        </a:rPr>
                        <a:t>Total amount of monetary losses as a result of leg</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68</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44638302"/>
                  </a:ext>
                </a:extLst>
              </a:tr>
              <a:tr h="190500">
                <a:tc>
                  <a:txBody>
                    <a:bodyPr/>
                    <a:lstStyle/>
                    <a:p>
                      <a:pPr algn="l" fontAlgn="b"/>
                      <a:r>
                        <a:rPr lang="en-US" sz="1100" b="0" i="0" u="none" strike="noStrike" dirty="0">
                          <a:solidFill>
                            <a:srgbClr val="000000"/>
                          </a:solidFill>
                          <a:effectLst/>
                          <a:latin typeface="Calibri" panose="020F0502020204030204" pitchFamily="34" charset="0"/>
                        </a:rPr>
                        <a:t>(1) Total energy consumed, (2) percentage grid ele</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29</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06483068"/>
                  </a:ext>
                </a:extLst>
              </a:tr>
              <a:tr h="190500">
                <a:tc>
                  <a:txBody>
                    <a:bodyPr/>
                    <a:lstStyle/>
                    <a:p>
                      <a:pPr algn="l" fontAlgn="b"/>
                      <a:r>
                        <a:rPr lang="en-US" sz="1100" b="0" i="0" u="none" strike="noStrike" dirty="0">
                          <a:solidFill>
                            <a:srgbClr val="000000"/>
                          </a:solidFill>
                          <a:effectLst/>
                          <a:latin typeface="Calibri" panose="020F0502020204030204" pitchFamily="34" charset="0"/>
                        </a:rPr>
                        <a:t>Discussion of long-term and short-term strategy or</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96709771"/>
                  </a:ext>
                </a:extLst>
              </a:tr>
              <a:tr h="190500">
                <a:tc>
                  <a:txBody>
                    <a:bodyPr/>
                    <a:lstStyle/>
                    <a:p>
                      <a:pPr algn="l" fontAlgn="b"/>
                      <a:r>
                        <a:rPr lang="en-US" sz="1100" b="0" i="0" u="none" strike="noStrike" dirty="0">
                          <a:solidFill>
                            <a:srgbClr val="000000"/>
                          </a:solidFill>
                          <a:effectLst/>
                          <a:latin typeface="Calibri" panose="020F0502020204030204" pitchFamily="34" charset="0"/>
                        </a:rPr>
                        <a:t>(1) Total water withdrawn, (2) total water consume</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419796"/>
                  </a:ext>
                </a:extLst>
              </a:tr>
              <a:tr h="190500">
                <a:tc>
                  <a:txBody>
                    <a:bodyPr/>
                    <a:lstStyle/>
                    <a:p>
                      <a:pPr algn="l" fontAlgn="b"/>
                      <a:r>
                        <a:rPr lang="en-US" sz="1100" b="0" i="0" u="none" strike="noStrike" dirty="0">
                          <a:solidFill>
                            <a:srgbClr val="000000"/>
                          </a:solidFill>
                          <a:effectLst/>
                          <a:latin typeface="Calibri" panose="020F0502020204030204" pitchFamily="34" charset="0"/>
                        </a:rPr>
                        <a:t>(1) Number of data breaches, (2) percentage involv</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31809108"/>
                  </a:ext>
                </a:extLst>
              </a:tr>
              <a:tr h="190500">
                <a:tc>
                  <a:txBody>
                    <a:bodyPr/>
                    <a:lstStyle/>
                    <a:p>
                      <a:pPr algn="l" fontAlgn="b"/>
                      <a:r>
                        <a:rPr lang="en-US" sz="1100" b="0" i="0" u="none" strike="noStrike" dirty="0">
                          <a:solidFill>
                            <a:srgbClr val="000000"/>
                          </a:solidFill>
                          <a:effectLst/>
                          <a:latin typeface="Calibri" panose="020F0502020204030204" pitchFamily="34" charset="0"/>
                        </a:rPr>
                        <a:t>Air emissions of the following pollutants: (1) NOx</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5210674"/>
                  </a:ext>
                </a:extLst>
              </a:tr>
              <a:tr h="190500">
                <a:tc>
                  <a:txBody>
                    <a:bodyPr/>
                    <a:lstStyle/>
                    <a:p>
                      <a:pPr algn="l" fontAlgn="b"/>
                      <a:r>
                        <a:rPr lang="en-US" sz="1100" b="0" i="0" u="none" strike="noStrike" dirty="0">
                          <a:solidFill>
                            <a:srgbClr val="000000"/>
                          </a:solidFill>
                          <a:effectLst/>
                          <a:latin typeface="Calibri" panose="020F0502020204030204" pitchFamily="34" charset="0"/>
                        </a:rPr>
                        <a:t>Description of water management risks and discussi</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6266800"/>
                  </a:ext>
                </a:extLst>
              </a:tr>
              <a:tr h="190500">
                <a:tc>
                  <a:txBody>
                    <a:bodyPr/>
                    <a:lstStyle/>
                    <a:p>
                      <a:pPr algn="l" fontAlgn="b"/>
                      <a:r>
                        <a:rPr lang="en-US" sz="1100" b="0" i="0" u="none" strike="noStrike" dirty="0">
                          <a:solidFill>
                            <a:srgbClr val="000000"/>
                          </a:solidFill>
                          <a:effectLst/>
                          <a:latin typeface="Calibri" panose="020F0502020204030204" pitchFamily="34" charset="0"/>
                        </a:rPr>
                        <a:t>Number of incidents of non-compliance associated w</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74310242"/>
                  </a:ext>
                </a:extLst>
              </a:tr>
              <a:tr h="190500">
                <a:tc>
                  <a:txBody>
                    <a:bodyPr/>
                    <a:lstStyle/>
                    <a:p>
                      <a:pPr algn="l" fontAlgn="b"/>
                      <a:r>
                        <a:rPr lang="en-US" sz="1100" b="0" i="0" u="none" strike="noStrike" dirty="0">
                          <a:solidFill>
                            <a:srgbClr val="000000"/>
                          </a:solidFill>
                          <a:effectLst/>
                          <a:latin typeface="Calibri" panose="020F0502020204030204" pitchFamily="34" charset="0"/>
                        </a:rPr>
                        <a:t>Description of approach to identifying and address</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62107422"/>
                  </a:ext>
                </a:extLst>
              </a:tr>
              <a:tr h="190500">
                <a:tc>
                  <a:txBody>
                    <a:bodyPr/>
                    <a:lstStyle/>
                    <a:p>
                      <a:pPr algn="l" fontAlgn="b"/>
                      <a:r>
                        <a:rPr lang="en-US" sz="1100" b="0" i="0" u="none" strike="noStrike" dirty="0">
                          <a:solidFill>
                            <a:srgbClr val="000000"/>
                          </a:solidFill>
                          <a:effectLst/>
                          <a:latin typeface="Calibri" panose="020F0502020204030204" pitchFamily="34" charset="0"/>
                        </a:rPr>
                        <a:t>(1) Total recordable incident rate (TRIR) and (2) </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29524113"/>
                  </a:ext>
                </a:extLst>
              </a:tr>
            </a:tbl>
          </a:graphicData>
        </a:graphic>
      </p:graphicFrame>
      <p:sp>
        <p:nvSpPr>
          <p:cNvPr id="6" name="Content Placeholder 2">
            <a:extLst>
              <a:ext uri="{FF2B5EF4-FFF2-40B4-BE49-F238E27FC236}">
                <a16:creationId xmlns:a16="http://schemas.microsoft.com/office/drawing/2014/main" id="{005DB997-98FB-0D48-9CF4-8D5E8E226EC8}"/>
              </a:ext>
            </a:extLst>
          </p:cNvPr>
          <p:cNvSpPr>
            <a:spLocks noGrp="1"/>
          </p:cNvSpPr>
          <p:nvPr>
            <p:ph idx="1"/>
          </p:nvPr>
        </p:nvSpPr>
        <p:spPr>
          <a:xfrm>
            <a:off x="1097280" y="2024292"/>
            <a:ext cx="10154920" cy="1830158"/>
          </a:xfrm>
        </p:spPr>
        <p:txBody>
          <a:bodyPr>
            <a:normAutofit/>
          </a:bodyPr>
          <a:lstStyle/>
          <a:p>
            <a:pPr lvl="2"/>
            <a:r>
              <a:rPr lang="en-US" sz="3200" dirty="0"/>
              <a:t>SASB promulgates 993 metrics across 77 industries</a:t>
            </a:r>
          </a:p>
          <a:p>
            <a:pPr lvl="2"/>
            <a:r>
              <a:rPr lang="en-US" sz="3200" dirty="0"/>
              <a:t>The table below provides the ‘Top Ten’ metrics by frequency count based on the first 50 characters</a:t>
            </a:r>
            <a:endParaRPr lang="en-US" sz="2400" dirty="0"/>
          </a:p>
          <a:p>
            <a:pPr lvl="1"/>
            <a:endParaRPr lang="en-US" sz="2400" dirty="0"/>
          </a:p>
          <a:p>
            <a:pPr lvl="1"/>
            <a:endParaRPr lang="en-US" sz="2400" dirty="0"/>
          </a:p>
          <a:p>
            <a:pPr lvl="1"/>
            <a:endParaRPr lang="en-US" sz="2400" dirty="0"/>
          </a:p>
          <a:p>
            <a:endParaRPr lang="en-US" sz="2800" dirty="0"/>
          </a:p>
          <a:p>
            <a:endParaRPr lang="en-US" dirty="0"/>
          </a:p>
        </p:txBody>
      </p:sp>
    </p:spTree>
    <p:extLst>
      <p:ext uri="{BB962C8B-B14F-4D97-AF65-F5344CB8AC3E}">
        <p14:creationId xmlns:p14="http://schemas.microsoft.com/office/powerpoint/2010/main" val="168285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Examine Penalties Associated with Legal Violations</a:t>
            </a:r>
          </a:p>
        </p:txBody>
      </p:sp>
      <p:sp>
        <p:nvSpPr>
          <p:cNvPr id="6" name="Content Placeholder 2">
            <a:extLst>
              <a:ext uri="{FF2B5EF4-FFF2-40B4-BE49-F238E27FC236}">
                <a16:creationId xmlns:a16="http://schemas.microsoft.com/office/drawing/2014/main" id="{005DB997-98FB-0D48-9CF4-8D5E8E226EC8}"/>
              </a:ext>
            </a:extLst>
          </p:cNvPr>
          <p:cNvSpPr>
            <a:spLocks noGrp="1"/>
          </p:cNvSpPr>
          <p:nvPr>
            <p:ph idx="1"/>
          </p:nvPr>
        </p:nvSpPr>
        <p:spPr>
          <a:xfrm>
            <a:off x="1097280" y="2024292"/>
            <a:ext cx="10154920" cy="1195158"/>
          </a:xfrm>
        </p:spPr>
        <p:txBody>
          <a:bodyPr>
            <a:normAutofit fontScale="92500" lnSpcReduction="20000"/>
          </a:bodyPr>
          <a:lstStyle/>
          <a:p>
            <a:pPr lvl="2"/>
            <a:r>
              <a:rPr lang="en-US" sz="3200" dirty="0"/>
              <a:t>Analyze a comprehensive sample of violations announced during our sample period from the ‘Violation Tracker’ database provided by ‘Good Jobs First’</a:t>
            </a:r>
            <a:endParaRPr lang="en-US" sz="2400" dirty="0"/>
          </a:p>
          <a:p>
            <a:pPr lvl="1"/>
            <a:endParaRPr lang="en-US" sz="2400" dirty="0"/>
          </a:p>
          <a:p>
            <a:pPr lvl="1"/>
            <a:endParaRPr lang="en-US" sz="2400" dirty="0"/>
          </a:p>
          <a:p>
            <a:endParaRPr lang="en-US" sz="2800" dirty="0"/>
          </a:p>
          <a:p>
            <a:endParaRPr lang="en-US" dirty="0"/>
          </a:p>
        </p:txBody>
      </p:sp>
      <p:pic>
        <p:nvPicPr>
          <p:cNvPr id="3" name="Picture 2">
            <a:extLst>
              <a:ext uri="{FF2B5EF4-FFF2-40B4-BE49-F238E27FC236}">
                <a16:creationId xmlns:a16="http://schemas.microsoft.com/office/drawing/2014/main" id="{D16ACBEC-685D-0A15-0E77-59AB1F175701}"/>
              </a:ext>
            </a:extLst>
          </p:cNvPr>
          <p:cNvPicPr>
            <a:picLocks noChangeAspect="1"/>
          </p:cNvPicPr>
          <p:nvPr/>
        </p:nvPicPr>
        <p:blipFill>
          <a:blip r:embed="rId2"/>
          <a:stretch>
            <a:fillRect/>
          </a:stretch>
        </p:blipFill>
        <p:spPr>
          <a:xfrm>
            <a:off x="2527300" y="3219450"/>
            <a:ext cx="7137400" cy="2616200"/>
          </a:xfrm>
          <a:prstGeom prst="rect">
            <a:avLst/>
          </a:prstGeom>
        </p:spPr>
      </p:pic>
    </p:spTree>
    <p:extLst>
      <p:ext uri="{BB962C8B-B14F-4D97-AF65-F5344CB8AC3E}">
        <p14:creationId xmlns:p14="http://schemas.microsoft.com/office/powerpoint/2010/main" val="2323432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Penalties Associated with Violations</a:t>
            </a:r>
          </a:p>
        </p:txBody>
      </p:sp>
      <p:pic>
        <p:nvPicPr>
          <p:cNvPr id="5" name="Picture 4">
            <a:extLst>
              <a:ext uri="{FF2B5EF4-FFF2-40B4-BE49-F238E27FC236}">
                <a16:creationId xmlns:a16="http://schemas.microsoft.com/office/drawing/2014/main" id="{0D88313E-921B-F8CC-78DA-B408101FA998}"/>
              </a:ext>
            </a:extLst>
          </p:cNvPr>
          <p:cNvPicPr>
            <a:picLocks noChangeAspect="1"/>
          </p:cNvPicPr>
          <p:nvPr/>
        </p:nvPicPr>
        <p:blipFill>
          <a:blip r:embed="rId2"/>
          <a:stretch>
            <a:fillRect/>
          </a:stretch>
        </p:blipFill>
        <p:spPr>
          <a:xfrm>
            <a:off x="2209800" y="2089649"/>
            <a:ext cx="7772400" cy="3762435"/>
          </a:xfrm>
          <a:prstGeom prst="rect">
            <a:avLst/>
          </a:prstGeom>
        </p:spPr>
      </p:pic>
    </p:spTree>
    <p:extLst>
      <p:ext uri="{BB962C8B-B14F-4D97-AF65-F5344CB8AC3E}">
        <p14:creationId xmlns:p14="http://schemas.microsoft.com/office/powerpoint/2010/main" val="1363145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Subsample of Financially Material Penalties</a:t>
            </a:r>
          </a:p>
        </p:txBody>
      </p:sp>
      <p:pic>
        <p:nvPicPr>
          <p:cNvPr id="4" name="Picture 3">
            <a:extLst>
              <a:ext uri="{FF2B5EF4-FFF2-40B4-BE49-F238E27FC236}">
                <a16:creationId xmlns:a16="http://schemas.microsoft.com/office/drawing/2014/main" id="{08903CB5-3633-3C52-4C47-E9DD8F6D115E}"/>
              </a:ext>
            </a:extLst>
          </p:cNvPr>
          <p:cNvPicPr>
            <a:picLocks noChangeAspect="1"/>
          </p:cNvPicPr>
          <p:nvPr/>
        </p:nvPicPr>
        <p:blipFill>
          <a:blip r:embed="rId2"/>
          <a:stretch>
            <a:fillRect/>
          </a:stretch>
        </p:blipFill>
        <p:spPr>
          <a:xfrm>
            <a:off x="2240280" y="1982600"/>
            <a:ext cx="7772400" cy="1605867"/>
          </a:xfrm>
          <a:prstGeom prst="rect">
            <a:avLst/>
          </a:prstGeom>
        </p:spPr>
      </p:pic>
      <p:pic>
        <p:nvPicPr>
          <p:cNvPr id="5" name="Picture 4">
            <a:extLst>
              <a:ext uri="{FF2B5EF4-FFF2-40B4-BE49-F238E27FC236}">
                <a16:creationId xmlns:a16="http://schemas.microsoft.com/office/drawing/2014/main" id="{5CC3AC1C-5F20-985A-1C9F-D54EF8280040}"/>
              </a:ext>
            </a:extLst>
          </p:cNvPr>
          <p:cNvPicPr>
            <a:picLocks noChangeAspect="1"/>
          </p:cNvPicPr>
          <p:nvPr/>
        </p:nvPicPr>
        <p:blipFill>
          <a:blip r:embed="rId3"/>
          <a:stretch>
            <a:fillRect/>
          </a:stretch>
        </p:blipFill>
        <p:spPr>
          <a:xfrm>
            <a:off x="2179320" y="3588467"/>
            <a:ext cx="7772400" cy="2615110"/>
          </a:xfrm>
          <a:prstGeom prst="rect">
            <a:avLst/>
          </a:prstGeom>
        </p:spPr>
      </p:pic>
    </p:spTree>
    <p:extLst>
      <p:ext uri="{BB962C8B-B14F-4D97-AF65-F5344CB8AC3E}">
        <p14:creationId xmlns:p14="http://schemas.microsoft.com/office/powerpoint/2010/main" val="507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of SASB Metrics</a:t>
            </a:r>
          </a:p>
        </p:txBody>
      </p:sp>
      <p:pic>
        <p:nvPicPr>
          <p:cNvPr id="4" name="Picture 3">
            <a:extLst>
              <a:ext uri="{FF2B5EF4-FFF2-40B4-BE49-F238E27FC236}">
                <a16:creationId xmlns:a16="http://schemas.microsoft.com/office/drawing/2014/main" id="{3C273243-2EFA-B87B-BF5A-59D4A46FAE0F}"/>
              </a:ext>
            </a:extLst>
          </p:cNvPr>
          <p:cNvPicPr>
            <a:picLocks noChangeAspect="1"/>
          </p:cNvPicPr>
          <p:nvPr/>
        </p:nvPicPr>
        <p:blipFill>
          <a:blip r:embed="rId2"/>
          <a:stretch>
            <a:fillRect/>
          </a:stretch>
        </p:blipFill>
        <p:spPr>
          <a:xfrm>
            <a:off x="2209800" y="4678512"/>
            <a:ext cx="7645400" cy="1587500"/>
          </a:xfrm>
          <a:prstGeom prst="rect">
            <a:avLst/>
          </a:prstGeom>
        </p:spPr>
      </p:pic>
      <p:pic>
        <p:nvPicPr>
          <p:cNvPr id="6" name="Picture 5">
            <a:extLst>
              <a:ext uri="{FF2B5EF4-FFF2-40B4-BE49-F238E27FC236}">
                <a16:creationId xmlns:a16="http://schemas.microsoft.com/office/drawing/2014/main" id="{9987E65D-6753-C5BB-8134-B4602E9EFA8D}"/>
              </a:ext>
            </a:extLst>
          </p:cNvPr>
          <p:cNvPicPr>
            <a:picLocks noChangeAspect="1"/>
          </p:cNvPicPr>
          <p:nvPr/>
        </p:nvPicPr>
        <p:blipFill>
          <a:blip r:embed="rId3"/>
          <a:stretch>
            <a:fillRect/>
          </a:stretch>
        </p:blipFill>
        <p:spPr>
          <a:xfrm>
            <a:off x="2908300" y="2090336"/>
            <a:ext cx="6248400" cy="2235200"/>
          </a:xfrm>
          <a:prstGeom prst="rect">
            <a:avLst/>
          </a:prstGeom>
        </p:spPr>
      </p:pic>
      <p:sp>
        <p:nvSpPr>
          <p:cNvPr id="7" name="TextBox 6">
            <a:extLst>
              <a:ext uri="{FF2B5EF4-FFF2-40B4-BE49-F238E27FC236}">
                <a16:creationId xmlns:a16="http://schemas.microsoft.com/office/drawing/2014/main" id="{3F86702F-F3A4-C71E-496D-BD799FD6542B}"/>
              </a:ext>
            </a:extLst>
          </p:cNvPr>
          <p:cNvSpPr txBox="1"/>
          <p:nvPr/>
        </p:nvSpPr>
        <p:spPr>
          <a:xfrm>
            <a:off x="1225844" y="1808983"/>
            <a:ext cx="1723805" cy="369332"/>
          </a:xfrm>
          <a:prstGeom prst="rect">
            <a:avLst/>
          </a:prstGeom>
          <a:noFill/>
          <a:ln>
            <a:solidFill>
              <a:schemeClr val="tx1"/>
            </a:solidFill>
          </a:ln>
        </p:spPr>
        <p:txBody>
          <a:bodyPr wrap="none" rtlCol="0">
            <a:spAutoFit/>
          </a:bodyPr>
          <a:lstStyle/>
          <a:p>
            <a:r>
              <a:rPr lang="en-US" dirty="0"/>
              <a:t>Document Type:</a:t>
            </a:r>
          </a:p>
        </p:txBody>
      </p:sp>
      <p:sp>
        <p:nvSpPr>
          <p:cNvPr id="8" name="TextBox 7">
            <a:extLst>
              <a:ext uri="{FF2B5EF4-FFF2-40B4-BE49-F238E27FC236}">
                <a16:creationId xmlns:a16="http://schemas.microsoft.com/office/drawing/2014/main" id="{1AA733BC-384D-34DC-A4D1-BDC405BBED93}"/>
              </a:ext>
            </a:extLst>
          </p:cNvPr>
          <p:cNvSpPr txBox="1"/>
          <p:nvPr/>
        </p:nvSpPr>
        <p:spPr>
          <a:xfrm>
            <a:off x="1225844" y="4325536"/>
            <a:ext cx="1862882" cy="369332"/>
          </a:xfrm>
          <a:prstGeom prst="rect">
            <a:avLst/>
          </a:prstGeom>
          <a:noFill/>
          <a:ln>
            <a:solidFill>
              <a:schemeClr val="tx1"/>
            </a:solidFill>
          </a:ln>
        </p:spPr>
        <p:txBody>
          <a:bodyPr wrap="none" rtlCol="0">
            <a:spAutoFit/>
          </a:bodyPr>
          <a:lstStyle/>
          <a:p>
            <a:r>
              <a:rPr lang="en-US" dirty="0"/>
              <a:t>Website Location:</a:t>
            </a:r>
          </a:p>
        </p:txBody>
      </p:sp>
    </p:spTree>
    <p:extLst>
      <p:ext uri="{BB962C8B-B14F-4D97-AF65-F5344CB8AC3E}">
        <p14:creationId xmlns:p14="http://schemas.microsoft.com/office/powerpoint/2010/main" val="15408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A51CD3-11E8-7D49-BB81-E2F3DA192F89}"/>
              </a:ext>
            </a:extLst>
          </p:cNvPr>
          <p:cNvSpPr>
            <a:spLocks noGrp="1"/>
          </p:cNvSpPr>
          <p:nvPr>
            <p:ph type="title"/>
          </p:nvPr>
        </p:nvSpPr>
        <p:spPr>
          <a:xfrm>
            <a:off x="1097280" y="286603"/>
            <a:ext cx="10058400" cy="1450757"/>
          </a:xfrm>
        </p:spPr>
        <p:txBody>
          <a:bodyPr/>
          <a:lstStyle/>
          <a:p>
            <a:r>
              <a:rPr lang="en-US" dirty="0"/>
              <a:t>Concluding Comments	</a:t>
            </a:r>
          </a:p>
        </p:txBody>
      </p:sp>
      <p:sp>
        <p:nvSpPr>
          <p:cNvPr id="7" name="Content Placeholder 2">
            <a:extLst>
              <a:ext uri="{FF2B5EF4-FFF2-40B4-BE49-F238E27FC236}">
                <a16:creationId xmlns:a16="http://schemas.microsoft.com/office/drawing/2014/main" id="{9B28F5B5-AB77-5B42-8EA6-E7C9CAE23CE4}"/>
              </a:ext>
            </a:extLst>
          </p:cNvPr>
          <p:cNvSpPr>
            <a:spLocks noGrp="1"/>
          </p:cNvSpPr>
          <p:nvPr>
            <p:ph idx="1"/>
          </p:nvPr>
        </p:nvSpPr>
        <p:spPr>
          <a:xfrm>
            <a:off x="1097280" y="2024292"/>
            <a:ext cx="10154920" cy="4023360"/>
          </a:xfrm>
        </p:spPr>
        <p:txBody>
          <a:bodyPr>
            <a:normAutofit/>
          </a:bodyPr>
          <a:lstStyle/>
          <a:p>
            <a:pPr lvl="2"/>
            <a:r>
              <a:rPr lang="en-US" sz="2400" dirty="0"/>
              <a:t>We are unable to find compelling evidence of significant financial information content in sustainability reports </a:t>
            </a:r>
            <a:r>
              <a:rPr lang="en-US" sz="2400" dirty="0" smtClean="0"/>
              <a:t>incorporating </a:t>
            </a:r>
            <a:r>
              <a:rPr lang="en-US" sz="2400" dirty="0"/>
              <a:t>SASB metrics.</a:t>
            </a:r>
          </a:p>
          <a:p>
            <a:pPr lvl="2"/>
            <a:r>
              <a:rPr lang="en-US" sz="2400" dirty="0"/>
              <a:t>Further tests indicate that the information contained in the reports is typically not financially material</a:t>
            </a:r>
          </a:p>
          <a:p>
            <a:pPr lvl="2"/>
            <a:r>
              <a:rPr lang="en-US" sz="2400" dirty="0"/>
              <a:t>In the few cases where it is financially material, it is preempted by other required financial disclosures, such as Form 8-K and Form 10-K.</a:t>
            </a:r>
          </a:p>
          <a:p>
            <a:pPr lvl="2"/>
            <a:r>
              <a:rPr lang="en-US" sz="2400" dirty="0"/>
              <a:t>Positioning analysis suggests that the primary purpose of sustainability </a:t>
            </a:r>
            <a:r>
              <a:rPr lang="en-US" sz="2400" dirty="0" smtClean="0"/>
              <a:t>reporting </a:t>
            </a:r>
            <a:r>
              <a:rPr lang="en-US" sz="2400" dirty="0"/>
              <a:t>is to inform a broad group of stakeholders about environmental and social impacts</a:t>
            </a:r>
            <a:endParaRPr lang="en-US" sz="2800" dirty="0"/>
          </a:p>
          <a:p>
            <a:pPr lvl="2"/>
            <a:endParaRPr lang="en-US" sz="2000" dirty="0"/>
          </a:p>
          <a:p>
            <a:pPr lvl="1"/>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87164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0B2CF20-CBFC-274A-8574-818DB3161989}"/>
              </a:ext>
            </a:extLst>
          </p:cNvPr>
          <p:cNvSpPr>
            <a:spLocks noGrp="1" noChangeArrowheads="1"/>
          </p:cNvSpPr>
          <p:nvPr>
            <p:ph type="title"/>
          </p:nvPr>
        </p:nvSpPr>
        <p:spPr/>
        <p:txBody>
          <a:bodyPr/>
          <a:lstStyle/>
          <a:p>
            <a:r>
              <a:rPr lang="en-US" altLang="en-US" dirty="0">
                <a:hlinkClick r:id="rId2"/>
              </a:rPr>
              <a:t>The UN’s 17 Sustainable Development Goals (SDGs)</a:t>
            </a:r>
            <a:endParaRPr lang="en-US" altLang="en-US" dirty="0"/>
          </a:p>
        </p:txBody>
      </p:sp>
      <p:pic>
        <p:nvPicPr>
          <p:cNvPr id="10" name="Picture 9">
            <a:extLst>
              <a:ext uri="{FF2B5EF4-FFF2-40B4-BE49-F238E27FC236}">
                <a16:creationId xmlns:a16="http://schemas.microsoft.com/office/drawing/2014/main" id="{5845C8C4-9344-BB4D-BFC3-06B95C9E8DAE}"/>
              </a:ext>
            </a:extLst>
          </p:cNvPr>
          <p:cNvPicPr>
            <a:picLocks noChangeAspect="1"/>
          </p:cNvPicPr>
          <p:nvPr/>
        </p:nvPicPr>
        <p:blipFill>
          <a:blip r:embed="rId3"/>
          <a:stretch>
            <a:fillRect/>
          </a:stretch>
        </p:blipFill>
        <p:spPr>
          <a:xfrm>
            <a:off x="3309257" y="1737360"/>
            <a:ext cx="5573486" cy="4532285"/>
          </a:xfrm>
          <a:prstGeom prst="rect">
            <a:avLst/>
          </a:prstGeom>
        </p:spPr>
      </p:pic>
    </p:spTree>
    <p:extLst>
      <p:ext uri="{BB962C8B-B14F-4D97-AF65-F5344CB8AC3E}">
        <p14:creationId xmlns:p14="http://schemas.microsoft.com/office/powerpoint/2010/main" val="212959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D5833B3D-BE88-6102-FFCA-2DD4E95FE20E}"/>
              </a:ext>
            </a:extLst>
          </p:cNvPr>
          <p:cNvSpPr>
            <a:spLocks noGrp="1" noChangeArrowheads="1"/>
          </p:cNvSpPr>
          <p:nvPr>
            <p:ph type="title"/>
          </p:nvPr>
        </p:nvSpPr>
        <p:spPr/>
        <p:txBody>
          <a:bodyPr/>
          <a:lstStyle/>
          <a:p>
            <a:r>
              <a:rPr lang="en-US" altLang="en-US" dirty="0"/>
              <a:t>How Can Businesses Impact Sustainable </a:t>
            </a:r>
            <a:r>
              <a:rPr lang="en-US" altLang="en-US" dirty="0" smtClean="0"/>
              <a:t>Development? (adapted from GRI 1)</a:t>
            </a:r>
            <a:endParaRPr lang="en-US" altLang="en-US" dirty="0"/>
          </a:p>
        </p:txBody>
      </p:sp>
      <p:sp>
        <p:nvSpPr>
          <p:cNvPr id="2" name="Content Placeholder 1">
            <a:extLst>
              <a:ext uri="{FF2B5EF4-FFF2-40B4-BE49-F238E27FC236}">
                <a16:creationId xmlns:a16="http://schemas.microsoft.com/office/drawing/2014/main" id="{ED123A0B-24FC-2C61-D475-AE9BA4B9D057}"/>
              </a:ext>
            </a:extLst>
          </p:cNvPr>
          <p:cNvSpPr>
            <a:spLocks noGrp="1"/>
          </p:cNvSpPr>
          <p:nvPr>
            <p:ph idx="1"/>
          </p:nvPr>
        </p:nvSpPr>
        <p:spPr/>
        <p:txBody>
          <a:bodyPr>
            <a:noAutofit/>
          </a:bodyPr>
          <a:lstStyle/>
          <a:p>
            <a:r>
              <a:rPr lang="en-US" sz="3200" b="1" dirty="0"/>
              <a:t>E</a:t>
            </a:r>
            <a:r>
              <a:rPr lang="en-US" sz="2400" dirty="0"/>
              <a:t>nvironmental:</a:t>
            </a:r>
          </a:p>
          <a:p>
            <a:pPr lvl="1"/>
            <a:r>
              <a:rPr lang="en-US" dirty="0"/>
              <a:t>Managing the business impact on the planet, including living organisms and non-living elements such as air, water, land and ecosystems.</a:t>
            </a:r>
          </a:p>
          <a:p>
            <a:r>
              <a:rPr lang="en-US" sz="3200" b="1" dirty="0"/>
              <a:t>S</a:t>
            </a:r>
            <a:r>
              <a:rPr lang="en-US" sz="2800" dirty="0"/>
              <a:t>ocial</a:t>
            </a:r>
            <a:r>
              <a:rPr lang="en-US" sz="2400" dirty="0"/>
              <a:t>:</a:t>
            </a:r>
          </a:p>
          <a:p>
            <a:pPr lvl="1"/>
            <a:r>
              <a:rPr lang="en-US" dirty="0"/>
              <a:t>Managing the business impact on individuals and groups including employees, communities, vulnerable groups and society.</a:t>
            </a:r>
          </a:p>
          <a:p>
            <a:r>
              <a:rPr lang="en-US" sz="2400" dirty="0"/>
              <a:t>Economic:</a:t>
            </a:r>
          </a:p>
          <a:p>
            <a:pPr lvl="1"/>
            <a:r>
              <a:rPr lang="en-US" dirty="0"/>
              <a:t>Managing the business impact on </a:t>
            </a:r>
            <a:r>
              <a:rPr lang="en-US" dirty="0" smtClean="0"/>
              <a:t>economic </a:t>
            </a:r>
            <a:r>
              <a:rPr lang="en-US" dirty="0"/>
              <a:t>systems at the local, national and global levels.</a:t>
            </a:r>
          </a:p>
          <a:p>
            <a:r>
              <a:rPr lang="en-US" sz="3200" b="1" dirty="0"/>
              <a:t>G</a:t>
            </a:r>
            <a:r>
              <a:rPr lang="en-US" sz="2400" dirty="0"/>
              <a:t>overnance:</a:t>
            </a:r>
          </a:p>
          <a:p>
            <a:pPr lvl="1"/>
            <a:r>
              <a:rPr lang="en-US" dirty="0"/>
              <a:t>Installing people and procedures to provide strategic guidance for the business, monitor management and ensure the accountability of management to stakeholders.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Two Leading Sustainability Reporting Standard Setters</a:t>
            </a:r>
          </a:p>
        </p:txBody>
      </p:sp>
      <p:sp>
        <p:nvSpPr>
          <p:cNvPr id="10" name="Content Placeholder 2">
            <a:extLst>
              <a:ext uri="{FF2B5EF4-FFF2-40B4-BE49-F238E27FC236}">
                <a16:creationId xmlns:a16="http://schemas.microsoft.com/office/drawing/2014/main" id="{BA361BFE-0CFD-B64C-8F1D-672BB5F61FF3}"/>
              </a:ext>
            </a:extLst>
          </p:cNvPr>
          <p:cNvSpPr>
            <a:spLocks noGrp="1"/>
          </p:cNvSpPr>
          <p:nvPr>
            <p:ph idx="1"/>
          </p:nvPr>
        </p:nvSpPr>
        <p:spPr>
          <a:xfrm>
            <a:off x="1097280" y="2018234"/>
            <a:ext cx="10154920" cy="4307261"/>
          </a:xfrm>
        </p:spPr>
        <p:txBody>
          <a:bodyPr>
            <a:normAutofit fontScale="70000" lnSpcReduction="20000"/>
          </a:bodyPr>
          <a:lstStyle/>
          <a:p>
            <a:pPr lvl="1"/>
            <a:r>
              <a:rPr lang="en-US" sz="3200" dirty="0"/>
              <a:t>GRI (Global Reporting Initiative)</a:t>
            </a:r>
          </a:p>
          <a:p>
            <a:pPr lvl="2"/>
            <a:r>
              <a:rPr lang="en-US" sz="2600" dirty="0"/>
              <a:t>GRI is the independent, international organization that helps businesses and other organizations take responsibility for their impacts, by providing them with the global common language to communicate those impacts. We provide the world’s most widely used standards for sustainability reporting – the GRI Standards.</a:t>
            </a:r>
          </a:p>
          <a:p>
            <a:pPr marL="384048" lvl="2" indent="0">
              <a:buNone/>
            </a:pPr>
            <a:endParaRPr lang="en-US" sz="3600" dirty="0"/>
          </a:p>
          <a:p>
            <a:pPr lvl="1"/>
            <a:r>
              <a:rPr lang="en-US" sz="3200" dirty="0"/>
              <a:t>SASB (Sustainability Accounting Standards Board)</a:t>
            </a:r>
          </a:p>
          <a:p>
            <a:pPr lvl="2"/>
            <a:r>
              <a:rPr lang="en-US" sz="2600" dirty="0"/>
              <a:t>SASB Standards guide the disclosure of financially material sustainability information by companies to their investors. Available for 77 industries, the Standards identify the subset of environmental, social, and governance (ESG) issues most relevant to financial performance in each industry</a:t>
            </a:r>
            <a:r>
              <a:rPr lang="en-US" sz="2600" dirty="0" smtClean="0"/>
              <a:t>.</a:t>
            </a:r>
          </a:p>
          <a:p>
            <a:pPr lvl="2"/>
            <a:endParaRPr lang="en-US" sz="2300" dirty="0"/>
          </a:p>
          <a:p>
            <a:pPr lvl="2"/>
            <a:r>
              <a:rPr lang="en-US" sz="2600" dirty="0"/>
              <a:t>Effective August 1, 2022, the Value Reporting Foundation–home to the SASB Standards–consolidated into the IFRS Foundation, which established the first International Sustainability Standards Board (ISSB). SASB Standards are now under the oversight of the ISSB. The ISSB will build upon the SASB Standards and embed SASB’s industry-based standards development approach into the ISSB’s standards development process. The ISSB actively encourages preparers and investors to continue to provide full support for and to use the SASB Standards until the SASB Standards become the IFRS Sustainability Disclosure </a:t>
            </a:r>
            <a:r>
              <a:rPr lang="en-US" sz="2600" dirty="0" smtClean="0"/>
              <a:t>Standards</a:t>
            </a:r>
            <a:r>
              <a:rPr lang="en-US" sz="2600" dirty="0"/>
              <a:t>.</a:t>
            </a:r>
            <a:endParaRPr lang="en-US" sz="2600" dirty="0"/>
          </a:p>
          <a:p>
            <a:endParaRPr lang="en-US" dirty="0"/>
          </a:p>
        </p:txBody>
      </p:sp>
    </p:spTree>
    <p:extLst>
      <p:ext uri="{BB962C8B-B14F-4D97-AF65-F5344CB8AC3E}">
        <p14:creationId xmlns:p14="http://schemas.microsoft.com/office/powerpoint/2010/main" val="228946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Definition of Sustainability</a:t>
            </a:r>
          </a:p>
        </p:txBody>
      </p:sp>
      <p:graphicFrame>
        <p:nvGraphicFramePr>
          <p:cNvPr id="8" name="Table 8">
            <a:extLst>
              <a:ext uri="{FF2B5EF4-FFF2-40B4-BE49-F238E27FC236}">
                <a16:creationId xmlns:a16="http://schemas.microsoft.com/office/drawing/2014/main" id="{10B383AB-47D9-7545-A3AC-E1D553C59284}"/>
              </a:ext>
            </a:extLst>
          </p:cNvPr>
          <p:cNvGraphicFramePr>
            <a:graphicFrameLocks noGrp="1"/>
          </p:cNvGraphicFramePr>
          <p:nvPr>
            <p:ph idx="1"/>
            <p:extLst>
              <p:ext uri="{D42A27DB-BD31-4B8C-83A1-F6EECF244321}">
                <p14:modId xmlns:p14="http://schemas.microsoft.com/office/powerpoint/2010/main" val="1686120405"/>
              </p:ext>
            </p:extLst>
          </p:nvPr>
        </p:nvGraphicFramePr>
        <p:xfrm>
          <a:off x="1096963" y="1846262"/>
          <a:ext cx="10058400" cy="2662079"/>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09753609"/>
                    </a:ext>
                  </a:extLst>
                </a:gridCol>
                <a:gridCol w="5029200">
                  <a:extLst>
                    <a:ext uri="{9D8B030D-6E8A-4147-A177-3AD203B41FA5}">
                      <a16:colId xmlns:a16="http://schemas.microsoft.com/office/drawing/2014/main" val="3511632283"/>
                    </a:ext>
                  </a:extLst>
                </a:gridCol>
              </a:tblGrid>
              <a:tr h="519748">
                <a:tc>
                  <a:txBody>
                    <a:bodyPr/>
                    <a:lstStyle/>
                    <a:p>
                      <a:pPr algn="ctr"/>
                      <a:r>
                        <a:rPr lang="en-US" sz="3200" dirty="0">
                          <a:solidFill>
                            <a:schemeClr val="tx1"/>
                          </a:solidFill>
                        </a:rPr>
                        <a:t>GRI</a:t>
                      </a:r>
                    </a:p>
                  </a:txBody>
                  <a:tcPr/>
                </a:tc>
                <a:tc>
                  <a:txBody>
                    <a:bodyPr/>
                    <a:lstStyle/>
                    <a:p>
                      <a:pPr algn="ctr"/>
                      <a:r>
                        <a:rPr lang="en-US" sz="3200" dirty="0">
                          <a:solidFill>
                            <a:schemeClr val="tx1"/>
                          </a:solidFill>
                        </a:rPr>
                        <a:t>SASB</a:t>
                      </a:r>
                    </a:p>
                  </a:txBody>
                  <a:tcPr/>
                </a:tc>
                <a:extLst>
                  <a:ext uri="{0D108BD9-81ED-4DB2-BD59-A6C34878D82A}">
                    <a16:rowId xmlns:a16="http://schemas.microsoft.com/office/drawing/2014/main" val="3659404797"/>
                  </a:ext>
                </a:extLst>
              </a:tr>
              <a:tr h="20829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08632935"/>
                  </a:ext>
                </a:extLst>
              </a:tr>
            </a:tbl>
          </a:graphicData>
        </a:graphic>
      </p:graphicFrame>
      <p:sp>
        <p:nvSpPr>
          <p:cNvPr id="9" name="TextBox 8">
            <a:extLst>
              <a:ext uri="{FF2B5EF4-FFF2-40B4-BE49-F238E27FC236}">
                <a16:creationId xmlns:a16="http://schemas.microsoft.com/office/drawing/2014/main" id="{0688B98B-5514-BB43-A53C-C144D2875218}"/>
              </a:ext>
            </a:extLst>
          </p:cNvPr>
          <p:cNvSpPr txBox="1"/>
          <p:nvPr/>
        </p:nvSpPr>
        <p:spPr>
          <a:xfrm>
            <a:off x="1096964" y="4949190"/>
            <a:ext cx="10058400" cy="1200329"/>
          </a:xfrm>
          <a:prstGeom prst="rect">
            <a:avLst/>
          </a:prstGeom>
          <a:noFill/>
        </p:spPr>
        <p:txBody>
          <a:bodyPr wrap="square" rtlCol="0">
            <a:spAutoFit/>
          </a:bodyPr>
          <a:lstStyle/>
          <a:p>
            <a:r>
              <a:rPr lang="en-US" i="1" baseline="30000" dirty="0"/>
              <a:t>1”</a:t>
            </a:r>
            <a:r>
              <a:rPr lang="en-US" i="1" dirty="0"/>
              <a:t>GRI 1: Foundation 2021,” </a:t>
            </a:r>
            <a:r>
              <a:rPr lang="en-US" dirty="0"/>
              <a:t>GRI, 2022.</a:t>
            </a:r>
          </a:p>
          <a:p>
            <a:r>
              <a:rPr lang="en-US" i="1" baseline="30000" dirty="0"/>
              <a:t>2”</a:t>
            </a:r>
            <a:r>
              <a:rPr lang="en-US" i="1" dirty="0"/>
              <a:t>SASB Conceptual Framework Exposure Draft,” </a:t>
            </a:r>
            <a:r>
              <a:rPr lang="en-US" dirty="0"/>
              <a:t>SASB, 2020.</a:t>
            </a:r>
          </a:p>
          <a:p>
            <a:r>
              <a:rPr lang="en-US" i="1" baseline="30000" dirty="0"/>
              <a:t>3”</a:t>
            </a:r>
            <a:r>
              <a:rPr lang="en-US" i="1" dirty="0"/>
              <a:t>IFRS S1 General Requirements for Disclosure of Sustainability-related Financial Information [Exposure Draft]”, </a:t>
            </a:r>
            <a:r>
              <a:rPr lang="en-US" dirty="0"/>
              <a:t>IFRS Foundation, 2022.</a:t>
            </a:r>
          </a:p>
        </p:txBody>
      </p:sp>
      <p:sp>
        <p:nvSpPr>
          <p:cNvPr id="4" name="TextBox 3">
            <a:extLst>
              <a:ext uri="{FF2B5EF4-FFF2-40B4-BE49-F238E27FC236}">
                <a16:creationId xmlns:a16="http://schemas.microsoft.com/office/drawing/2014/main" id="{793BFB55-D82A-C530-14A6-B69CE171D82F}"/>
              </a:ext>
            </a:extLst>
          </p:cNvPr>
          <p:cNvSpPr txBox="1"/>
          <p:nvPr/>
        </p:nvSpPr>
        <p:spPr>
          <a:xfrm>
            <a:off x="1127126" y="2438637"/>
            <a:ext cx="4999037" cy="1477328"/>
          </a:xfrm>
          <a:prstGeom prst="rect">
            <a:avLst/>
          </a:prstGeom>
          <a:noFill/>
        </p:spPr>
        <p:txBody>
          <a:bodyPr wrap="square" rtlCol="0">
            <a:spAutoFit/>
          </a:bodyPr>
          <a:lstStyle/>
          <a:p>
            <a:r>
              <a:rPr lang="en-US" dirty="0">
                <a:solidFill>
                  <a:schemeClr val="dk1"/>
                </a:solidFill>
              </a:rPr>
              <a:t>The objective of sustainability reporting using the GRI Sustainability Reporting Standards is to provide transparency on how an organization contributes or aims to contribute to sustainable development.</a:t>
            </a:r>
            <a:r>
              <a:rPr lang="en-US" baseline="30000" dirty="0">
                <a:solidFill>
                  <a:schemeClr val="dk1"/>
                </a:solidFill>
              </a:rPr>
              <a:t>1</a:t>
            </a:r>
            <a:endParaRPr lang="en-US" dirty="0">
              <a:solidFill>
                <a:schemeClr val="dk1"/>
              </a:solidFill>
            </a:endParaRPr>
          </a:p>
          <a:p>
            <a:endParaRPr lang="en-US" dirty="0"/>
          </a:p>
        </p:txBody>
      </p:sp>
      <p:sp>
        <p:nvSpPr>
          <p:cNvPr id="5" name="TextBox 4">
            <a:extLst>
              <a:ext uri="{FF2B5EF4-FFF2-40B4-BE49-F238E27FC236}">
                <a16:creationId xmlns:a16="http://schemas.microsoft.com/office/drawing/2014/main" id="{4C0ED3A3-0D76-58C7-20F8-1271F3692DFC}"/>
              </a:ext>
            </a:extLst>
          </p:cNvPr>
          <p:cNvSpPr txBox="1"/>
          <p:nvPr/>
        </p:nvSpPr>
        <p:spPr>
          <a:xfrm>
            <a:off x="6126163" y="2457435"/>
            <a:ext cx="4999037" cy="1200329"/>
          </a:xfrm>
          <a:prstGeom prst="rect">
            <a:avLst/>
          </a:prstGeom>
          <a:noFill/>
        </p:spPr>
        <p:txBody>
          <a:bodyPr wrap="square" rtlCol="0">
            <a:spAutoFit/>
          </a:bodyPr>
          <a:lstStyle/>
          <a:p>
            <a:r>
              <a:rPr lang="en-US" dirty="0">
                <a:solidFill>
                  <a:schemeClr val="dk1"/>
                </a:solidFill>
              </a:rPr>
              <a:t>SASB’s use of the term “sustainability” refers to activities that maintain or enhance the ability of the company to create enterprise value over the long-term.</a:t>
            </a:r>
            <a:r>
              <a:rPr lang="en-US" baseline="30000" dirty="0">
                <a:solidFill>
                  <a:schemeClr val="dk1"/>
                </a:solidFill>
              </a:rPr>
              <a:t>2</a:t>
            </a:r>
            <a:endParaRPr lang="en-US" dirty="0"/>
          </a:p>
        </p:txBody>
      </p:sp>
      <p:sp>
        <p:nvSpPr>
          <p:cNvPr id="10" name="TextBox 9">
            <a:extLst>
              <a:ext uri="{FF2B5EF4-FFF2-40B4-BE49-F238E27FC236}">
                <a16:creationId xmlns:a16="http://schemas.microsoft.com/office/drawing/2014/main" id="{61C1C71E-8B20-7F24-12CA-191AC54FF7D2}"/>
              </a:ext>
            </a:extLst>
          </p:cNvPr>
          <p:cNvSpPr txBox="1"/>
          <p:nvPr/>
        </p:nvSpPr>
        <p:spPr>
          <a:xfrm>
            <a:off x="6156326" y="1859464"/>
            <a:ext cx="4968874" cy="584775"/>
          </a:xfrm>
          <a:prstGeom prst="rect">
            <a:avLst/>
          </a:prstGeom>
          <a:solidFill>
            <a:schemeClr val="accent1"/>
          </a:solidFill>
        </p:spPr>
        <p:txBody>
          <a:bodyPr wrap="square" rtlCol="0">
            <a:spAutoFit/>
          </a:bodyPr>
          <a:lstStyle/>
          <a:p>
            <a:pPr algn="ctr"/>
            <a:r>
              <a:rPr lang="en-US" sz="3200" b="1" dirty="0"/>
              <a:t>ISSB</a:t>
            </a:r>
          </a:p>
        </p:txBody>
      </p:sp>
      <p:sp>
        <p:nvSpPr>
          <p:cNvPr id="11" name="TextBox 10">
            <a:extLst>
              <a:ext uri="{FF2B5EF4-FFF2-40B4-BE49-F238E27FC236}">
                <a16:creationId xmlns:a16="http://schemas.microsoft.com/office/drawing/2014/main" id="{12C39A0C-996D-FE04-108F-8781773C92EF}"/>
              </a:ext>
            </a:extLst>
          </p:cNvPr>
          <p:cNvSpPr txBox="1"/>
          <p:nvPr/>
        </p:nvSpPr>
        <p:spPr>
          <a:xfrm>
            <a:off x="6156327" y="2515755"/>
            <a:ext cx="4908548" cy="2031325"/>
          </a:xfrm>
          <a:prstGeom prst="rect">
            <a:avLst/>
          </a:prstGeom>
          <a:solidFill>
            <a:srgbClr val="FFE9CB"/>
          </a:solidFill>
        </p:spPr>
        <p:txBody>
          <a:bodyPr wrap="square" rtlCol="0">
            <a:spAutoFit/>
          </a:bodyPr>
          <a:lstStyle/>
          <a:p>
            <a:r>
              <a:rPr lang="en-US" dirty="0">
                <a:solidFill>
                  <a:schemeClr val="dk1"/>
                </a:solidFill>
              </a:rPr>
              <a:t>Information that gives insight into sustainability-related risks and opportunities that affect enterprise value, providing a sufficient basis for users of general purpose financial reporting to assess the resources and relationships on which an entity’s business model and strategy for sustaining and developing that model depend.</a:t>
            </a:r>
            <a:r>
              <a:rPr lang="en-US" baseline="30000" dirty="0">
                <a:solidFill>
                  <a:schemeClr val="dk1"/>
                </a:solidFill>
              </a:rPr>
              <a:t>3</a:t>
            </a:r>
          </a:p>
        </p:txBody>
      </p:sp>
    </p:spTree>
    <p:extLst>
      <p:ext uri="{BB962C8B-B14F-4D97-AF65-F5344CB8AC3E}">
        <p14:creationId xmlns:p14="http://schemas.microsoft.com/office/powerpoint/2010/main" val="11910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Intended Preparers</a:t>
            </a:r>
          </a:p>
        </p:txBody>
      </p:sp>
      <p:graphicFrame>
        <p:nvGraphicFramePr>
          <p:cNvPr id="8" name="Table 8">
            <a:extLst>
              <a:ext uri="{FF2B5EF4-FFF2-40B4-BE49-F238E27FC236}">
                <a16:creationId xmlns:a16="http://schemas.microsoft.com/office/drawing/2014/main" id="{10B383AB-47D9-7545-A3AC-E1D553C59284}"/>
              </a:ext>
            </a:extLst>
          </p:cNvPr>
          <p:cNvGraphicFramePr>
            <a:graphicFrameLocks noGrp="1"/>
          </p:cNvGraphicFramePr>
          <p:nvPr>
            <p:ph idx="1"/>
            <p:extLst>
              <p:ext uri="{D42A27DB-BD31-4B8C-83A1-F6EECF244321}">
                <p14:modId xmlns:p14="http://schemas.microsoft.com/office/powerpoint/2010/main" val="535741823"/>
              </p:ext>
            </p:extLst>
          </p:nvPr>
        </p:nvGraphicFramePr>
        <p:xfrm>
          <a:off x="1096963" y="1846262"/>
          <a:ext cx="10058400" cy="2662079"/>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09753609"/>
                    </a:ext>
                  </a:extLst>
                </a:gridCol>
                <a:gridCol w="5029200">
                  <a:extLst>
                    <a:ext uri="{9D8B030D-6E8A-4147-A177-3AD203B41FA5}">
                      <a16:colId xmlns:a16="http://schemas.microsoft.com/office/drawing/2014/main" val="3511632283"/>
                    </a:ext>
                  </a:extLst>
                </a:gridCol>
              </a:tblGrid>
              <a:tr h="519748">
                <a:tc>
                  <a:txBody>
                    <a:bodyPr/>
                    <a:lstStyle/>
                    <a:p>
                      <a:pPr algn="ctr"/>
                      <a:r>
                        <a:rPr lang="en-US" sz="3200" dirty="0">
                          <a:solidFill>
                            <a:schemeClr val="tx1"/>
                          </a:solidFill>
                        </a:rPr>
                        <a:t>GRI</a:t>
                      </a:r>
                    </a:p>
                  </a:txBody>
                  <a:tcPr/>
                </a:tc>
                <a:tc>
                  <a:txBody>
                    <a:bodyPr/>
                    <a:lstStyle/>
                    <a:p>
                      <a:pPr algn="ctr"/>
                      <a:r>
                        <a:rPr lang="en-US" sz="3200" dirty="0">
                          <a:solidFill>
                            <a:schemeClr val="tx1"/>
                          </a:solidFill>
                        </a:rPr>
                        <a:t>SASB</a:t>
                      </a:r>
                    </a:p>
                  </a:txBody>
                  <a:tcPr/>
                </a:tc>
                <a:extLst>
                  <a:ext uri="{0D108BD9-81ED-4DB2-BD59-A6C34878D82A}">
                    <a16:rowId xmlns:a16="http://schemas.microsoft.com/office/drawing/2014/main" val="3659404797"/>
                  </a:ext>
                </a:extLst>
              </a:tr>
              <a:tr h="2082959">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508632935"/>
                  </a:ext>
                </a:extLst>
              </a:tr>
            </a:tbl>
          </a:graphicData>
        </a:graphic>
      </p:graphicFrame>
      <p:sp>
        <p:nvSpPr>
          <p:cNvPr id="3" name="TextBox 2">
            <a:extLst>
              <a:ext uri="{FF2B5EF4-FFF2-40B4-BE49-F238E27FC236}">
                <a16:creationId xmlns:a16="http://schemas.microsoft.com/office/drawing/2014/main" id="{61682876-9A59-42ED-21F8-9CF94FD43CDB}"/>
              </a:ext>
            </a:extLst>
          </p:cNvPr>
          <p:cNvSpPr txBox="1"/>
          <p:nvPr/>
        </p:nvSpPr>
        <p:spPr>
          <a:xfrm>
            <a:off x="1127126" y="2457881"/>
            <a:ext cx="4999037" cy="1200329"/>
          </a:xfrm>
          <a:prstGeom prst="rect">
            <a:avLst/>
          </a:prstGeom>
          <a:noFill/>
        </p:spPr>
        <p:txBody>
          <a:bodyPr wrap="square" rtlCol="0">
            <a:spAutoFit/>
          </a:bodyPr>
          <a:lstStyle/>
          <a:p>
            <a:pPr lvl="0" defTabSz="914400">
              <a:defRPr/>
            </a:pPr>
            <a:r>
              <a:rPr lang="en-US" dirty="0">
                <a:solidFill>
                  <a:schemeClr val="dk1"/>
                </a:solidFill>
              </a:rPr>
              <a:t>Any organization can use the GRI Standards – regardless of size, type, geographic location, or reporting experience.</a:t>
            </a:r>
            <a:r>
              <a:rPr lang="en-US" dirty="0"/>
              <a:t> </a:t>
            </a:r>
            <a:r>
              <a:rPr lang="en-US" baseline="30000" dirty="0">
                <a:solidFill>
                  <a:schemeClr val="dk1"/>
                </a:solidFill>
              </a:rPr>
              <a:t>1</a:t>
            </a:r>
            <a:endParaRPr lang="en-US" dirty="0">
              <a:solidFill>
                <a:schemeClr val="dk1"/>
              </a:solidFill>
            </a:endParaRPr>
          </a:p>
          <a:p>
            <a:endParaRPr lang="en-US" dirty="0"/>
          </a:p>
        </p:txBody>
      </p:sp>
      <p:sp>
        <p:nvSpPr>
          <p:cNvPr id="4" name="TextBox 3">
            <a:extLst>
              <a:ext uri="{FF2B5EF4-FFF2-40B4-BE49-F238E27FC236}">
                <a16:creationId xmlns:a16="http://schemas.microsoft.com/office/drawing/2014/main" id="{38B2E781-0EFD-4563-4218-E18F72038D0A}"/>
              </a:ext>
            </a:extLst>
          </p:cNvPr>
          <p:cNvSpPr txBox="1"/>
          <p:nvPr/>
        </p:nvSpPr>
        <p:spPr>
          <a:xfrm>
            <a:off x="6096000" y="2530970"/>
            <a:ext cx="4999037" cy="646331"/>
          </a:xfrm>
          <a:prstGeom prst="rect">
            <a:avLst/>
          </a:prstGeom>
          <a:noFill/>
        </p:spPr>
        <p:txBody>
          <a:bodyPr wrap="square" rtlCol="0">
            <a:spAutoFit/>
          </a:bodyPr>
          <a:lstStyle/>
          <a:p>
            <a:pPr lvl="0" defTabSz="914400">
              <a:defRPr/>
            </a:pPr>
            <a:r>
              <a:rPr lang="en-US" dirty="0">
                <a:solidFill>
                  <a:schemeClr val="dk1"/>
                </a:solidFill>
              </a:rPr>
              <a:t>Public and private companies.</a:t>
            </a:r>
            <a:r>
              <a:rPr lang="en-US" baseline="30000" dirty="0">
                <a:solidFill>
                  <a:schemeClr val="dk1"/>
                </a:solidFill>
              </a:rPr>
              <a:t>2</a:t>
            </a:r>
            <a:endParaRPr lang="en-US" dirty="0"/>
          </a:p>
          <a:p>
            <a:endParaRPr lang="en-US" dirty="0"/>
          </a:p>
        </p:txBody>
      </p:sp>
      <p:sp>
        <p:nvSpPr>
          <p:cNvPr id="7" name="TextBox 6">
            <a:extLst>
              <a:ext uri="{FF2B5EF4-FFF2-40B4-BE49-F238E27FC236}">
                <a16:creationId xmlns:a16="http://schemas.microsoft.com/office/drawing/2014/main" id="{3C83BE9E-11A5-2A0B-0319-5EDB36390672}"/>
              </a:ext>
            </a:extLst>
          </p:cNvPr>
          <p:cNvSpPr txBox="1"/>
          <p:nvPr/>
        </p:nvSpPr>
        <p:spPr>
          <a:xfrm>
            <a:off x="6156326" y="1859464"/>
            <a:ext cx="4968874" cy="584775"/>
          </a:xfrm>
          <a:prstGeom prst="rect">
            <a:avLst/>
          </a:prstGeom>
          <a:solidFill>
            <a:schemeClr val="accent1"/>
          </a:solidFill>
        </p:spPr>
        <p:txBody>
          <a:bodyPr wrap="square" rtlCol="0">
            <a:spAutoFit/>
          </a:bodyPr>
          <a:lstStyle/>
          <a:p>
            <a:pPr algn="ctr"/>
            <a:r>
              <a:rPr lang="en-US" sz="3200" b="1" dirty="0"/>
              <a:t>ISSB</a:t>
            </a:r>
          </a:p>
        </p:txBody>
      </p:sp>
      <p:sp>
        <p:nvSpPr>
          <p:cNvPr id="10" name="TextBox 9">
            <a:extLst>
              <a:ext uri="{FF2B5EF4-FFF2-40B4-BE49-F238E27FC236}">
                <a16:creationId xmlns:a16="http://schemas.microsoft.com/office/drawing/2014/main" id="{B2AC53E2-C626-691B-5EE2-265CCDEF49FF}"/>
              </a:ext>
            </a:extLst>
          </p:cNvPr>
          <p:cNvSpPr txBox="1"/>
          <p:nvPr/>
        </p:nvSpPr>
        <p:spPr>
          <a:xfrm>
            <a:off x="6156327" y="2515755"/>
            <a:ext cx="4908548" cy="646331"/>
          </a:xfrm>
          <a:prstGeom prst="rect">
            <a:avLst/>
          </a:prstGeom>
          <a:solidFill>
            <a:srgbClr val="FFE9CB"/>
          </a:solidFill>
        </p:spPr>
        <p:txBody>
          <a:bodyPr wrap="square" rtlCol="0">
            <a:spAutoFit/>
          </a:bodyPr>
          <a:lstStyle/>
          <a:p>
            <a:r>
              <a:rPr lang="en-US" dirty="0">
                <a:solidFill>
                  <a:schemeClr val="dk1"/>
                </a:solidFill>
              </a:rPr>
              <a:t>An entity that is required, or chooses, to prepare general purpose financial statements.</a:t>
            </a:r>
            <a:r>
              <a:rPr lang="en-US" baseline="30000" dirty="0">
                <a:solidFill>
                  <a:schemeClr val="dk1"/>
                </a:solidFill>
              </a:rPr>
              <a:t>3</a:t>
            </a:r>
          </a:p>
        </p:txBody>
      </p:sp>
      <p:sp>
        <p:nvSpPr>
          <p:cNvPr id="5" name="TextBox 4">
            <a:extLst>
              <a:ext uri="{FF2B5EF4-FFF2-40B4-BE49-F238E27FC236}">
                <a16:creationId xmlns:a16="http://schemas.microsoft.com/office/drawing/2014/main" id="{ED12B751-3F29-CD73-821F-E66F0C8911E6}"/>
              </a:ext>
            </a:extLst>
          </p:cNvPr>
          <p:cNvSpPr txBox="1"/>
          <p:nvPr/>
        </p:nvSpPr>
        <p:spPr>
          <a:xfrm>
            <a:off x="1096964" y="4949190"/>
            <a:ext cx="10058400" cy="1200329"/>
          </a:xfrm>
          <a:prstGeom prst="rect">
            <a:avLst/>
          </a:prstGeom>
          <a:noFill/>
        </p:spPr>
        <p:txBody>
          <a:bodyPr wrap="square" rtlCol="0">
            <a:spAutoFit/>
          </a:bodyPr>
          <a:lstStyle/>
          <a:p>
            <a:r>
              <a:rPr lang="en-US" i="1" baseline="30000" dirty="0"/>
              <a:t>1”</a:t>
            </a:r>
            <a:r>
              <a:rPr lang="en-US" i="1" dirty="0"/>
              <a:t>GRI 1: Foundation 2021,” </a:t>
            </a:r>
            <a:r>
              <a:rPr lang="en-US" dirty="0"/>
              <a:t>GRI, 2022.</a:t>
            </a:r>
          </a:p>
          <a:p>
            <a:r>
              <a:rPr lang="en-US" i="1" baseline="30000" dirty="0"/>
              <a:t>2”</a:t>
            </a:r>
            <a:r>
              <a:rPr lang="en-US" i="1" dirty="0"/>
              <a:t>SASB Conceptual Framework Exposure Draft,” </a:t>
            </a:r>
            <a:r>
              <a:rPr lang="en-US" dirty="0"/>
              <a:t>SASB, 2020.</a:t>
            </a:r>
          </a:p>
          <a:p>
            <a:r>
              <a:rPr lang="en-US" i="1" baseline="30000" dirty="0"/>
              <a:t>3”</a:t>
            </a:r>
            <a:r>
              <a:rPr lang="en-US" i="1" dirty="0"/>
              <a:t>IFRS S1 General Requirements for Disclosure of Sustainability-related Financial Information [Exposure Draft]”, </a:t>
            </a:r>
            <a:r>
              <a:rPr lang="en-US" dirty="0"/>
              <a:t>IFRS Foundation, 2022.</a:t>
            </a:r>
          </a:p>
        </p:txBody>
      </p:sp>
    </p:spTree>
    <p:extLst>
      <p:ext uri="{BB962C8B-B14F-4D97-AF65-F5344CB8AC3E}">
        <p14:creationId xmlns:p14="http://schemas.microsoft.com/office/powerpoint/2010/main" val="28122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Intended Users</a:t>
            </a:r>
          </a:p>
        </p:txBody>
      </p:sp>
      <p:graphicFrame>
        <p:nvGraphicFramePr>
          <p:cNvPr id="8" name="Table 8">
            <a:extLst>
              <a:ext uri="{FF2B5EF4-FFF2-40B4-BE49-F238E27FC236}">
                <a16:creationId xmlns:a16="http://schemas.microsoft.com/office/drawing/2014/main" id="{10B383AB-47D9-7545-A3AC-E1D553C59284}"/>
              </a:ext>
            </a:extLst>
          </p:cNvPr>
          <p:cNvGraphicFramePr>
            <a:graphicFrameLocks noGrp="1"/>
          </p:cNvGraphicFramePr>
          <p:nvPr>
            <p:ph idx="1"/>
            <p:extLst>
              <p:ext uri="{D42A27DB-BD31-4B8C-83A1-F6EECF244321}">
                <p14:modId xmlns:p14="http://schemas.microsoft.com/office/powerpoint/2010/main" val="1900903611"/>
              </p:ext>
            </p:extLst>
          </p:nvPr>
        </p:nvGraphicFramePr>
        <p:xfrm>
          <a:off x="1096963" y="1846262"/>
          <a:ext cx="10058400" cy="2912005"/>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09753609"/>
                    </a:ext>
                  </a:extLst>
                </a:gridCol>
                <a:gridCol w="5029200">
                  <a:extLst>
                    <a:ext uri="{9D8B030D-6E8A-4147-A177-3AD203B41FA5}">
                      <a16:colId xmlns:a16="http://schemas.microsoft.com/office/drawing/2014/main" val="3511632283"/>
                    </a:ext>
                  </a:extLst>
                </a:gridCol>
              </a:tblGrid>
              <a:tr h="633490">
                <a:tc>
                  <a:txBody>
                    <a:bodyPr/>
                    <a:lstStyle/>
                    <a:p>
                      <a:pPr algn="ctr"/>
                      <a:r>
                        <a:rPr lang="en-US" sz="3200" dirty="0">
                          <a:solidFill>
                            <a:schemeClr val="tx1"/>
                          </a:solidFill>
                        </a:rPr>
                        <a:t>GRI</a:t>
                      </a:r>
                    </a:p>
                  </a:txBody>
                  <a:tcPr/>
                </a:tc>
                <a:tc>
                  <a:txBody>
                    <a:bodyPr/>
                    <a:lstStyle/>
                    <a:p>
                      <a:pPr algn="ctr"/>
                      <a:r>
                        <a:rPr lang="en-US" sz="3200" dirty="0">
                          <a:solidFill>
                            <a:schemeClr val="tx1"/>
                          </a:solidFill>
                        </a:rPr>
                        <a:t>SASB</a:t>
                      </a:r>
                    </a:p>
                  </a:txBody>
                  <a:tcPr/>
                </a:tc>
                <a:extLst>
                  <a:ext uri="{0D108BD9-81ED-4DB2-BD59-A6C34878D82A}">
                    <a16:rowId xmlns:a16="http://schemas.microsoft.com/office/drawing/2014/main" val="3659404797"/>
                  </a:ext>
                </a:extLst>
              </a:tr>
              <a:tr h="2278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508632935"/>
                  </a:ext>
                </a:extLst>
              </a:tr>
            </a:tbl>
          </a:graphicData>
        </a:graphic>
      </p:graphicFrame>
      <p:sp>
        <p:nvSpPr>
          <p:cNvPr id="3" name="TextBox 2">
            <a:extLst>
              <a:ext uri="{FF2B5EF4-FFF2-40B4-BE49-F238E27FC236}">
                <a16:creationId xmlns:a16="http://schemas.microsoft.com/office/drawing/2014/main" id="{AABF096B-34A4-421A-4B91-87AA308AA202}"/>
              </a:ext>
            </a:extLst>
          </p:cNvPr>
          <p:cNvSpPr txBox="1"/>
          <p:nvPr/>
        </p:nvSpPr>
        <p:spPr>
          <a:xfrm>
            <a:off x="1127126" y="2413103"/>
            <a:ext cx="4999037" cy="2585323"/>
          </a:xfrm>
          <a:prstGeom prst="rect">
            <a:avLst/>
          </a:prstGeom>
          <a:noFill/>
        </p:spPr>
        <p:txBody>
          <a:bodyPr wrap="square" rtlCol="0">
            <a:spAutoFit/>
          </a:bodyPr>
          <a:lstStyle/>
          <a:p>
            <a:pPr lvl="0" defTabSz="914400">
              <a:defRPr/>
            </a:pPr>
            <a:r>
              <a:rPr lang="en-US" dirty="0">
                <a:solidFill>
                  <a:schemeClr val="dk1"/>
                </a:solidFill>
              </a:rPr>
              <a:t>Stakeholders, defined as individuals or groups that have an interest that is affected or could be affected by the organization’s activities (e.g., business partners, civil society organizations, consumers, customers, employees and other workers, governments, local communities, NGOs, shareholders and other investors, suppliers, trade unions, vulnerable groups).</a:t>
            </a:r>
            <a:r>
              <a:rPr lang="en-US" baseline="30000" dirty="0">
                <a:solidFill>
                  <a:schemeClr val="dk1"/>
                </a:solidFill>
              </a:rPr>
              <a:t>1</a:t>
            </a:r>
            <a:endParaRPr lang="en-US" dirty="0">
              <a:solidFill>
                <a:schemeClr val="dk1"/>
              </a:solidFill>
            </a:endParaRPr>
          </a:p>
          <a:p>
            <a:endParaRPr lang="en-US" dirty="0"/>
          </a:p>
        </p:txBody>
      </p:sp>
      <p:sp>
        <p:nvSpPr>
          <p:cNvPr id="4" name="TextBox 3">
            <a:extLst>
              <a:ext uri="{FF2B5EF4-FFF2-40B4-BE49-F238E27FC236}">
                <a16:creationId xmlns:a16="http://schemas.microsoft.com/office/drawing/2014/main" id="{FCE17284-E872-795C-15A4-DB9398210BEA}"/>
              </a:ext>
            </a:extLst>
          </p:cNvPr>
          <p:cNvSpPr txBox="1"/>
          <p:nvPr/>
        </p:nvSpPr>
        <p:spPr>
          <a:xfrm>
            <a:off x="6141244" y="2419945"/>
            <a:ext cx="4999037" cy="923330"/>
          </a:xfrm>
          <a:prstGeom prst="rect">
            <a:avLst/>
          </a:prstGeom>
          <a:noFill/>
        </p:spPr>
        <p:txBody>
          <a:bodyPr wrap="square" rtlCol="0">
            <a:spAutoFit/>
          </a:bodyPr>
          <a:lstStyle/>
          <a:p>
            <a:pPr lvl="0" defTabSz="914400">
              <a:defRPr/>
            </a:pPr>
            <a:r>
              <a:rPr lang="en-US" dirty="0">
                <a:solidFill>
                  <a:schemeClr val="dk1"/>
                </a:solidFill>
              </a:rPr>
              <a:t>Investors, lenders, and other creditors for the purpose of making investment decisions.</a:t>
            </a:r>
            <a:r>
              <a:rPr lang="en-US" baseline="30000" dirty="0">
                <a:solidFill>
                  <a:schemeClr val="dk1"/>
                </a:solidFill>
              </a:rPr>
              <a:t>2</a:t>
            </a:r>
            <a:endParaRPr lang="en-US" dirty="0"/>
          </a:p>
          <a:p>
            <a:endParaRPr lang="en-US" dirty="0"/>
          </a:p>
        </p:txBody>
      </p:sp>
      <p:sp>
        <p:nvSpPr>
          <p:cNvPr id="10" name="TextBox 9">
            <a:extLst>
              <a:ext uri="{FF2B5EF4-FFF2-40B4-BE49-F238E27FC236}">
                <a16:creationId xmlns:a16="http://schemas.microsoft.com/office/drawing/2014/main" id="{598EEC3F-FEC7-B666-4054-6702F5656DCD}"/>
              </a:ext>
            </a:extLst>
          </p:cNvPr>
          <p:cNvSpPr txBox="1"/>
          <p:nvPr/>
        </p:nvSpPr>
        <p:spPr>
          <a:xfrm>
            <a:off x="6156326" y="1859464"/>
            <a:ext cx="4968874" cy="584775"/>
          </a:xfrm>
          <a:prstGeom prst="rect">
            <a:avLst/>
          </a:prstGeom>
          <a:solidFill>
            <a:schemeClr val="accent1"/>
          </a:solidFill>
        </p:spPr>
        <p:txBody>
          <a:bodyPr wrap="square" rtlCol="0">
            <a:spAutoFit/>
          </a:bodyPr>
          <a:lstStyle/>
          <a:p>
            <a:pPr algn="ctr"/>
            <a:r>
              <a:rPr lang="en-US" sz="3200" b="1" dirty="0"/>
              <a:t>ISSB</a:t>
            </a:r>
          </a:p>
        </p:txBody>
      </p:sp>
      <p:sp>
        <p:nvSpPr>
          <p:cNvPr id="11" name="TextBox 10">
            <a:extLst>
              <a:ext uri="{FF2B5EF4-FFF2-40B4-BE49-F238E27FC236}">
                <a16:creationId xmlns:a16="http://schemas.microsoft.com/office/drawing/2014/main" id="{E0150BD7-4582-AC19-6425-F57EAF13118F}"/>
              </a:ext>
            </a:extLst>
          </p:cNvPr>
          <p:cNvSpPr txBox="1"/>
          <p:nvPr/>
        </p:nvSpPr>
        <p:spPr>
          <a:xfrm>
            <a:off x="6156327" y="2515755"/>
            <a:ext cx="4908548" cy="646331"/>
          </a:xfrm>
          <a:prstGeom prst="rect">
            <a:avLst/>
          </a:prstGeom>
          <a:solidFill>
            <a:srgbClr val="FFE9CB"/>
          </a:solidFill>
        </p:spPr>
        <p:txBody>
          <a:bodyPr wrap="square" rtlCol="0">
            <a:spAutoFit/>
          </a:bodyPr>
          <a:lstStyle/>
          <a:p>
            <a:r>
              <a:rPr lang="en-US" dirty="0">
                <a:solidFill>
                  <a:schemeClr val="dk1"/>
                </a:solidFill>
              </a:rPr>
              <a:t>Existing and potential investors, lenders and other creditors.</a:t>
            </a:r>
            <a:r>
              <a:rPr lang="en-US" baseline="30000" dirty="0">
                <a:solidFill>
                  <a:schemeClr val="dk1"/>
                </a:solidFill>
              </a:rPr>
              <a:t>3</a:t>
            </a:r>
          </a:p>
        </p:txBody>
      </p:sp>
      <p:sp>
        <p:nvSpPr>
          <p:cNvPr id="5" name="TextBox 4">
            <a:extLst>
              <a:ext uri="{FF2B5EF4-FFF2-40B4-BE49-F238E27FC236}">
                <a16:creationId xmlns:a16="http://schemas.microsoft.com/office/drawing/2014/main" id="{4D7CCA21-BE1F-33EE-3F77-03EF3AA152E2}"/>
              </a:ext>
            </a:extLst>
          </p:cNvPr>
          <p:cNvSpPr txBox="1"/>
          <p:nvPr/>
        </p:nvSpPr>
        <p:spPr>
          <a:xfrm>
            <a:off x="1096964" y="4949190"/>
            <a:ext cx="10058400" cy="1200329"/>
          </a:xfrm>
          <a:prstGeom prst="rect">
            <a:avLst/>
          </a:prstGeom>
          <a:noFill/>
        </p:spPr>
        <p:txBody>
          <a:bodyPr wrap="square" rtlCol="0">
            <a:spAutoFit/>
          </a:bodyPr>
          <a:lstStyle/>
          <a:p>
            <a:r>
              <a:rPr lang="en-US" i="1" baseline="30000" dirty="0"/>
              <a:t>1”</a:t>
            </a:r>
            <a:r>
              <a:rPr lang="en-US" i="1" dirty="0"/>
              <a:t>GRI 1: Foundation 2021,” </a:t>
            </a:r>
            <a:r>
              <a:rPr lang="en-US" dirty="0"/>
              <a:t>GRI, 2022.</a:t>
            </a:r>
          </a:p>
          <a:p>
            <a:r>
              <a:rPr lang="en-US" i="1" baseline="30000" dirty="0"/>
              <a:t>2”</a:t>
            </a:r>
            <a:r>
              <a:rPr lang="en-US" i="1" dirty="0"/>
              <a:t>SASB Conceptual Framework Exposure Draft,” </a:t>
            </a:r>
            <a:r>
              <a:rPr lang="en-US" dirty="0"/>
              <a:t>SASB, 2020.</a:t>
            </a:r>
          </a:p>
          <a:p>
            <a:r>
              <a:rPr lang="en-US" i="1" baseline="30000" dirty="0"/>
              <a:t>3”</a:t>
            </a:r>
            <a:r>
              <a:rPr lang="en-US" i="1" dirty="0"/>
              <a:t>IFRS S1 General Requirements for Disclosure of Sustainability-related Financial Information [Exposure Draft]”, </a:t>
            </a:r>
            <a:r>
              <a:rPr lang="en-US" dirty="0"/>
              <a:t>IFRS Foundation, 2022.</a:t>
            </a:r>
          </a:p>
        </p:txBody>
      </p:sp>
    </p:spTree>
    <p:extLst>
      <p:ext uri="{BB962C8B-B14F-4D97-AF65-F5344CB8AC3E}">
        <p14:creationId xmlns:p14="http://schemas.microsoft.com/office/powerpoint/2010/main" val="206258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84130" cy="1450757"/>
          </a:xfrm>
        </p:spPr>
        <p:txBody>
          <a:bodyPr/>
          <a:lstStyle/>
          <a:p>
            <a:r>
              <a:rPr lang="en-US" dirty="0"/>
              <a:t>Definition of Materiality</a:t>
            </a:r>
          </a:p>
        </p:txBody>
      </p:sp>
      <p:graphicFrame>
        <p:nvGraphicFramePr>
          <p:cNvPr id="8" name="Table 8">
            <a:extLst>
              <a:ext uri="{FF2B5EF4-FFF2-40B4-BE49-F238E27FC236}">
                <a16:creationId xmlns:a16="http://schemas.microsoft.com/office/drawing/2014/main" id="{10B383AB-47D9-7545-A3AC-E1D553C59284}"/>
              </a:ext>
            </a:extLst>
          </p:cNvPr>
          <p:cNvGraphicFramePr>
            <a:graphicFrameLocks noGrp="1"/>
          </p:cNvGraphicFramePr>
          <p:nvPr>
            <p:ph idx="1"/>
            <p:extLst>
              <p:ext uri="{D42A27DB-BD31-4B8C-83A1-F6EECF244321}">
                <p14:modId xmlns:p14="http://schemas.microsoft.com/office/powerpoint/2010/main" val="252841446"/>
              </p:ext>
            </p:extLst>
          </p:nvPr>
        </p:nvGraphicFramePr>
        <p:xfrm>
          <a:off x="1096963" y="1846262"/>
          <a:ext cx="10058400" cy="2662079"/>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09753609"/>
                    </a:ext>
                  </a:extLst>
                </a:gridCol>
                <a:gridCol w="5029200">
                  <a:extLst>
                    <a:ext uri="{9D8B030D-6E8A-4147-A177-3AD203B41FA5}">
                      <a16:colId xmlns:a16="http://schemas.microsoft.com/office/drawing/2014/main" val="3511632283"/>
                    </a:ext>
                  </a:extLst>
                </a:gridCol>
              </a:tblGrid>
              <a:tr h="519748">
                <a:tc>
                  <a:txBody>
                    <a:bodyPr/>
                    <a:lstStyle/>
                    <a:p>
                      <a:pPr algn="ctr"/>
                      <a:r>
                        <a:rPr lang="en-US" sz="3200" dirty="0">
                          <a:solidFill>
                            <a:schemeClr val="tx1"/>
                          </a:solidFill>
                        </a:rPr>
                        <a:t>GRI</a:t>
                      </a:r>
                    </a:p>
                  </a:txBody>
                  <a:tcPr/>
                </a:tc>
                <a:tc>
                  <a:txBody>
                    <a:bodyPr/>
                    <a:lstStyle/>
                    <a:p>
                      <a:pPr algn="ctr"/>
                      <a:r>
                        <a:rPr lang="en-US" sz="3200" dirty="0">
                          <a:solidFill>
                            <a:schemeClr val="tx1"/>
                          </a:solidFill>
                        </a:rPr>
                        <a:t>SASB</a:t>
                      </a:r>
                    </a:p>
                  </a:txBody>
                  <a:tcPr/>
                </a:tc>
                <a:extLst>
                  <a:ext uri="{0D108BD9-81ED-4DB2-BD59-A6C34878D82A}">
                    <a16:rowId xmlns:a16="http://schemas.microsoft.com/office/drawing/2014/main" val="3659404797"/>
                  </a:ext>
                </a:extLst>
              </a:tr>
              <a:tr h="2082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508632935"/>
                  </a:ext>
                </a:extLst>
              </a:tr>
            </a:tbl>
          </a:graphicData>
        </a:graphic>
      </p:graphicFrame>
      <p:sp>
        <p:nvSpPr>
          <p:cNvPr id="3" name="TextBox 2">
            <a:extLst>
              <a:ext uri="{FF2B5EF4-FFF2-40B4-BE49-F238E27FC236}">
                <a16:creationId xmlns:a16="http://schemas.microsoft.com/office/drawing/2014/main" id="{1CD525F6-2213-E626-BDCC-58C514B460D7}"/>
              </a:ext>
            </a:extLst>
          </p:cNvPr>
          <p:cNvSpPr txBox="1"/>
          <p:nvPr/>
        </p:nvSpPr>
        <p:spPr>
          <a:xfrm>
            <a:off x="1127126" y="2420930"/>
            <a:ext cx="4999037" cy="1200329"/>
          </a:xfrm>
          <a:prstGeom prst="rect">
            <a:avLst/>
          </a:prstGeom>
          <a:noFill/>
        </p:spPr>
        <p:txBody>
          <a:bodyPr wrap="square" rtlCol="0">
            <a:spAutoFit/>
          </a:bodyPr>
          <a:lstStyle/>
          <a:p>
            <a:pPr lvl="0" defTabSz="914400">
              <a:defRPr/>
            </a:pPr>
            <a:r>
              <a:rPr lang="en-US" dirty="0">
                <a:solidFill>
                  <a:schemeClr val="dk1"/>
                </a:solidFill>
              </a:rPr>
              <a:t>Topics that represent  the organization’s most significant impacts on the economy, environment, and people, including impacts on their human rights.</a:t>
            </a:r>
            <a:r>
              <a:rPr lang="en-US" baseline="30000" dirty="0">
                <a:solidFill>
                  <a:schemeClr val="dk1"/>
                </a:solidFill>
              </a:rPr>
              <a:t>1</a:t>
            </a:r>
            <a:endParaRPr lang="en-US" dirty="0">
              <a:solidFill>
                <a:schemeClr val="dk1"/>
              </a:solidFill>
            </a:endParaRPr>
          </a:p>
        </p:txBody>
      </p:sp>
      <p:sp>
        <p:nvSpPr>
          <p:cNvPr id="4" name="TextBox 3">
            <a:extLst>
              <a:ext uri="{FF2B5EF4-FFF2-40B4-BE49-F238E27FC236}">
                <a16:creationId xmlns:a16="http://schemas.microsoft.com/office/drawing/2014/main" id="{939ECA28-DD8C-246A-AD28-13DC7F3BB2D6}"/>
              </a:ext>
            </a:extLst>
          </p:cNvPr>
          <p:cNvSpPr txBox="1"/>
          <p:nvPr/>
        </p:nvSpPr>
        <p:spPr>
          <a:xfrm>
            <a:off x="6096000" y="2438637"/>
            <a:ext cx="4999037" cy="1477328"/>
          </a:xfrm>
          <a:prstGeom prst="rect">
            <a:avLst/>
          </a:prstGeom>
          <a:noFill/>
        </p:spPr>
        <p:txBody>
          <a:bodyPr wrap="square" rtlCol="0">
            <a:spAutoFit/>
          </a:bodyPr>
          <a:lstStyle/>
          <a:p>
            <a:pPr lvl="0" defTabSz="914400">
              <a:defRPr/>
            </a:pPr>
            <a:r>
              <a:rPr lang="en-US" dirty="0">
                <a:solidFill>
                  <a:schemeClr val="dk1"/>
                </a:solidFill>
              </a:rPr>
              <a:t>Information is financially material if omitting, misstating, or obscuring it could reasonably be expected to influence investment or lending decisions.</a:t>
            </a:r>
            <a:r>
              <a:rPr lang="en-US" baseline="30000" dirty="0">
                <a:solidFill>
                  <a:schemeClr val="dk1"/>
                </a:solidFill>
              </a:rPr>
              <a:t>2</a:t>
            </a:r>
            <a:endParaRPr lang="en-US" dirty="0"/>
          </a:p>
          <a:p>
            <a:endParaRPr lang="en-US" dirty="0"/>
          </a:p>
        </p:txBody>
      </p:sp>
      <p:sp>
        <p:nvSpPr>
          <p:cNvPr id="10" name="TextBox 9">
            <a:extLst>
              <a:ext uri="{FF2B5EF4-FFF2-40B4-BE49-F238E27FC236}">
                <a16:creationId xmlns:a16="http://schemas.microsoft.com/office/drawing/2014/main" id="{0A154B11-6F03-8A22-4011-113FEE7DA193}"/>
              </a:ext>
            </a:extLst>
          </p:cNvPr>
          <p:cNvSpPr txBox="1"/>
          <p:nvPr/>
        </p:nvSpPr>
        <p:spPr>
          <a:xfrm>
            <a:off x="6156326" y="1859464"/>
            <a:ext cx="4968874" cy="584775"/>
          </a:xfrm>
          <a:prstGeom prst="rect">
            <a:avLst/>
          </a:prstGeom>
          <a:solidFill>
            <a:schemeClr val="accent1"/>
          </a:solidFill>
        </p:spPr>
        <p:txBody>
          <a:bodyPr wrap="square" rtlCol="0">
            <a:spAutoFit/>
          </a:bodyPr>
          <a:lstStyle/>
          <a:p>
            <a:pPr algn="ctr"/>
            <a:r>
              <a:rPr lang="en-US" sz="3200" b="1" dirty="0"/>
              <a:t>ISSB</a:t>
            </a:r>
          </a:p>
        </p:txBody>
      </p:sp>
      <p:sp>
        <p:nvSpPr>
          <p:cNvPr id="11" name="TextBox 10">
            <a:extLst>
              <a:ext uri="{FF2B5EF4-FFF2-40B4-BE49-F238E27FC236}">
                <a16:creationId xmlns:a16="http://schemas.microsoft.com/office/drawing/2014/main" id="{4E07C5E5-FB1F-AEEA-E156-D8D9935F7433}"/>
              </a:ext>
            </a:extLst>
          </p:cNvPr>
          <p:cNvSpPr txBox="1"/>
          <p:nvPr/>
        </p:nvSpPr>
        <p:spPr>
          <a:xfrm>
            <a:off x="6156327" y="2515755"/>
            <a:ext cx="4908548" cy="2031325"/>
          </a:xfrm>
          <a:prstGeom prst="rect">
            <a:avLst/>
          </a:prstGeom>
          <a:solidFill>
            <a:srgbClr val="FFE9CB"/>
          </a:solidFill>
        </p:spPr>
        <p:txBody>
          <a:bodyPr wrap="square" rtlCol="0">
            <a:spAutoFit/>
          </a:bodyPr>
          <a:lstStyle/>
          <a:p>
            <a:r>
              <a:rPr lang="en-US" dirty="0">
                <a:solidFill>
                  <a:schemeClr val="dk1"/>
                </a:solidFill>
              </a:rPr>
              <a:t>Sustainability-related financial information is material if omitting, misstating or obscuring that information could reasonably be expected to influence decisions that the primary users of general purpose financial reporting make on the basis of that reporting, which provides information about a specific reporting entity.</a:t>
            </a:r>
            <a:r>
              <a:rPr lang="en-US" baseline="30000" dirty="0">
                <a:solidFill>
                  <a:schemeClr val="dk1"/>
                </a:solidFill>
              </a:rPr>
              <a:t>3</a:t>
            </a:r>
          </a:p>
        </p:txBody>
      </p:sp>
      <p:sp>
        <p:nvSpPr>
          <p:cNvPr id="5" name="TextBox 4">
            <a:extLst>
              <a:ext uri="{FF2B5EF4-FFF2-40B4-BE49-F238E27FC236}">
                <a16:creationId xmlns:a16="http://schemas.microsoft.com/office/drawing/2014/main" id="{DA789D35-CEF2-539B-3081-82DAE2C4F7AC}"/>
              </a:ext>
            </a:extLst>
          </p:cNvPr>
          <p:cNvSpPr txBox="1"/>
          <p:nvPr/>
        </p:nvSpPr>
        <p:spPr>
          <a:xfrm>
            <a:off x="1096964" y="4949190"/>
            <a:ext cx="10058400" cy="1200329"/>
          </a:xfrm>
          <a:prstGeom prst="rect">
            <a:avLst/>
          </a:prstGeom>
          <a:noFill/>
        </p:spPr>
        <p:txBody>
          <a:bodyPr wrap="square" rtlCol="0">
            <a:spAutoFit/>
          </a:bodyPr>
          <a:lstStyle/>
          <a:p>
            <a:r>
              <a:rPr lang="en-US" i="1" baseline="30000" dirty="0"/>
              <a:t>1”</a:t>
            </a:r>
            <a:r>
              <a:rPr lang="en-US" i="1" dirty="0"/>
              <a:t>GRI 1: Foundation 2021,” </a:t>
            </a:r>
            <a:r>
              <a:rPr lang="en-US" dirty="0"/>
              <a:t>GRI, 2022.</a:t>
            </a:r>
          </a:p>
          <a:p>
            <a:r>
              <a:rPr lang="en-US" i="1" baseline="30000" dirty="0"/>
              <a:t>2”</a:t>
            </a:r>
            <a:r>
              <a:rPr lang="en-US" i="1" dirty="0"/>
              <a:t>SASB Conceptual Framework Exposure Draft,” </a:t>
            </a:r>
            <a:r>
              <a:rPr lang="en-US" dirty="0"/>
              <a:t>SASB, 2020.</a:t>
            </a:r>
          </a:p>
          <a:p>
            <a:r>
              <a:rPr lang="en-US" i="1" baseline="30000" dirty="0"/>
              <a:t>3”</a:t>
            </a:r>
            <a:r>
              <a:rPr lang="en-US" i="1" dirty="0"/>
              <a:t>IFRS S1 General Requirements for Disclosure of Sustainability-related Financial Information [Exposure Draft]”, </a:t>
            </a:r>
            <a:r>
              <a:rPr lang="en-US" dirty="0"/>
              <a:t>IFRS Foundation, 2022.</a:t>
            </a:r>
          </a:p>
        </p:txBody>
      </p:sp>
    </p:spTree>
    <p:extLst>
      <p:ext uri="{BB962C8B-B14F-4D97-AF65-F5344CB8AC3E}">
        <p14:creationId xmlns:p14="http://schemas.microsoft.com/office/powerpoint/2010/main" val="4280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P spid="11" grpId="0" animBg="1"/>
    </p:bld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696464"/>
      </a:dk2>
      <a:lt2>
        <a:srgbClr val="E9E5DC"/>
      </a:lt2>
      <a:accent1>
        <a:srgbClr val="FFC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xplaining the profitability anomaly wolfe" id="{DCE58A43-2D0A-BD4E-98DB-348FC172DD53}" vid="{89B95012-F250-1A44-BCD6-1C1A6652DA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1665</Words>
  <Application>Microsoft Office PowerPoint</Application>
  <PresentationFormat>Widescreen</PresentationFormat>
  <Paragraphs>190</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Calibri Light</vt:lpstr>
      <vt:lpstr>Retrospect</vt:lpstr>
      <vt:lpstr>Who Uses Corporate Sustainability Reports?</vt:lpstr>
      <vt:lpstr>Defining Sustainable Development</vt:lpstr>
      <vt:lpstr>The UN’s 17 Sustainable Development Goals (SDGs)</vt:lpstr>
      <vt:lpstr>How Can Businesses Impact Sustainable Development? (adapted from GRI 1)</vt:lpstr>
      <vt:lpstr>Two Leading Sustainability Reporting Standard Setters</vt:lpstr>
      <vt:lpstr>Definition of Sustainability</vt:lpstr>
      <vt:lpstr>Intended Preparers</vt:lpstr>
      <vt:lpstr>Intended Users</vt:lpstr>
      <vt:lpstr>Definition of Materiality</vt:lpstr>
      <vt:lpstr>Main Purpose</vt:lpstr>
      <vt:lpstr>Prior Research</vt:lpstr>
      <vt:lpstr>Hypotheses</vt:lpstr>
      <vt:lpstr>Sample Source</vt:lpstr>
      <vt:lpstr>Sample Selection</vt:lpstr>
      <vt:lpstr>Example: Whirlpool</vt:lpstr>
      <vt:lpstr>Sample Construction</vt:lpstr>
      <vt:lpstr>Report Announcement Sources</vt:lpstr>
      <vt:lpstr>Sample Financial Characteristics</vt:lpstr>
      <vt:lpstr>Tests of Predictions</vt:lpstr>
      <vt:lpstr>Analysis of Potential Determinants</vt:lpstr>
      <vt:lpstr>Alternative Explanations</vt:lpstr>
      <vt:lpstr>Delayed Price Response</vt:lpstr>
      <vt:lpstr>Financial Materiality of SASB Metrics</vt:lpstr>
      <vt:lpstr>Examine Penalties Associated with Legal Violations</vt:lpstr>
      <vt:lpstr>Financial Penalties Associated with Violations</vt:lpstr>
      <vt:lpstr>Subsample of Financially Material Penalties</vt:lpstr>
      <vt:lpstr>Positioning of SASB Metrics</vt:lpstr>
      <vt:lpstr>Concluding Comments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2020-03-31T00:25:20Z</dcterms:created>
  <dcterms:modified xsi:type="dcterms:W3CDTF">2022-09-09T20:11:09Z</dcterms:modified>
  <cp:category/>
</cp:coreProperties>
</file>